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 ContentType="application/vnd.ms-powerpoint"/>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891" r:id="rId3"/>
  </p:sldMasterIdLst>
  <p:notesMasterIdLst>
    <p:notesMasterId r:id="rId40"/>
  </p:notesMasterIdLst>
  <p:sldIdLst>
    <p:sldId id="299" r:id="rId4"/>
    <p:sldId id="337" r:id="rId5"/>
    <p:sldId id="308" r:id="rId6"/>
    <p:sldId id="352" r:id="rId7"/>
    <p:sldId id="338" r:id="rId8"/>
    <p:sldId id="353" r:id="rId9"/>
    <p:sldId id="356" r:id="rId10"/>
    <p:sldId id="363" r:id="rId11"/>
    <p:sldId id="364" r:id="rId12"/>
    <p:sldId id="366" r:id="rId13"/>
    <p:sldId id="367" r:id="rId14"/>
    <p:sldId id="368" r:id="rId15"/>
    <p:sldId id="369" r:id="rId16"/>
    <p:sldId id="370" r:id="rId17"/>
    <p:sldId id="371" r:id="rId18"/>
    <p:sldId id="372" r:id="rId19"/>
    <p:sldId id="373" r:id="rId20"/>
    <p:sldId id="374" r:id="rId21"/>
    <p:sldId id="375" r:id="rId22"/>
    <p:sldId id="358" r:id="rId23"/>
    <p:sldId id="376" r:id="rId24"/>
    <p:sldId id="316" r:id="rId25"/>
    <p:sldId id="326" r:id="rId26"/>
    <p:sldId id="330" r:id="rId27"/>
    <p:sldId id="331" r:id="rId28"/>
    <p:sldId id="378" r:id="rId29"/>
    <p:sldId id="377" r:id="rId30"/>
    <p:sldId id="385" r:id="rId31"/>
    <p:sldId id="386" r:id="rId32"/>
    <p:sldId id="387" r:id="rId33"/>
    <p:sldId id="379" r:id="rId34"/>
    <p:sldId id="381" r:id="rId35"/>
    <p:sldId id="383" r:id="rId36"/>
    <p:sldId id="382" r:id="rId37"/>
    <p:sldId id="384" r:id="rId38"/>
    <p:sldId id="325" r:id="rId39"/>
  </p:sldIdLst>
  <p:sldSz cx="9144000" cy="6858000" type="screen4x3"/>
  <p:notesSz cx="6858000" cy="91440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50736"/>
    <a:srgbClr val="FF3300"/>
    <a:srgbClr val="FF5B5B"/>
    <a:srgbClr val="E83618"/>
    <a:srgbClr val="A20000"/>
    <a:srgbClr val="920000"/>
    <a:srgbClr val="FF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8954" autoAdjust="0"/>
  </p:normalViewPr>
  <p:slideViewPr>
    <p:cSldViewPr snapToGrid="0">
      <p:cViewPr varScale="1">
        <p:scale>
          <a:sx n="101" d="100"/>
          <a:sy n="101" d="100"/>
        </p:scale>
        <p:origin x="-192" y="-84"/>
      </p:cViewPr>
      <p:guideLst>
        <p:guide orient="horz" pos="3935"/>
        <p:guide pos="55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5DCF01-3995-4AC4-9D15-5A79FCC022B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326B10E8-FDA6-46FC-A23C-681D89FEB2DF}">
      <dgm:prSet phldrT="[Text]" custT="1"/>
      <dgm:spPr/>
      <dgm:t>
        <a:bodyPr/>
        <a:lstStyle/>
        <a:p>
          <a:r>
            <a:rPr lang="en-US" altLang="zh-TW" sz="2000" b="1" dirty="0" smtClean="0">
              <a:solidFill>
                <a:schemeClr val="accent3">
                  <a:lumMod val="75000"/>
                </a:schemeClr>
              </a:solidFill>
            </a:rPr>
            <a:t>Borrow Commercial Device from Equipment Supplier</a:t>
          </a:r>
          <a:endParaRPr lang="zh-TW" altLang="en-US" sz="2000" b="1" dirty="0">
            <a:solidFill>
              <a:schemeClr val="accent3">
                <a:lumMod val="75000"/>
              </a:schemeClr>
            </a:solidFill>
          </a:endParaRPr>
        </a:p>
      </dgm:t>
    </dgm:pt>
    <dgm:pt modelId="{0B8045BA-957E-41A8-B834-237CC7952026}" type="parTrans" cxnId="{DFE6F7BC-755E-4018-9A87-C2E1C3FFA476}">
      <dgm:prSet/>
      <dgm:spPr/>
      <dgm:t>
        <a:bodyPr/>
        <a:lstStyle/>
        <a:p>
          <a:endParaRPr lang="zh-TW" altLang="en-US"/>
        </a:p>
      </dgm:t>
    </dgm:pt>
    <dgm:pt modelId="{96D09B32-5BB9-4A54-9EF9-50527ACE5552}" type="sibTrans" cxnId="{DFE6F7BC-755E-4018-9A87-C2E1C3FFA476}">
      <dgm:prSet/>
      <dgm:spPr/>
      <dgm:t>
        <a:bodyPr/>
        <a:lstStyle/>
        <a:p>
          <a:endParaRPr lang="zh-TW" altLang="en-US"/>
        </a:p>
      </dgm:t>
    </dgm:pt>
    <dgm:pt modelId="{C66642B6-1B7B-4B2B-BB46-B9CA55B4F57B}">
      <dgm:prSet phldrT="[Text]" custT="1"/>
      <dgm:spPr/>
      <dgm:t>
        <a:bodyPr/>
        <a:lstStyle/>
        <a:p>
          <a:r>
            <a:rPr lang="en-US" altLang="zh-TW" sz="2000" b="1" dirty="0" smtClean="0">
              <a:solidFill>
                <a:srgbClr val="00B050"/>
              </a:solidFill>
            </a:rPr>
            <a:t>Collaborate with  </a:t>
          </a:r>
          <a:r>
            <a:rPr lang="en-US" sz="2000" b="1" i="0" dirty="0" smtClean="0">
              <a:solidFill>
                <a:srgbClr val="00B050"/>
              </a:solidFill>
            </a:rPr>
            <a:t>OB/GYN Clinic</a:t>
          </a:r>
          <a:endParaRPr lang="zh-TW" altLang="en-US" sz="2000" b="1" dirty="0">
            <a:solidFill>
              <a:srgbClr val="00B050"/>
            </a:solidFill>
          </a:endParaRPr>
        </a:p>
      </dgm:t>
    </dgm:pt>
    <dgm:pt modelId="{58392458-AAA2-479C-A877-A252E26F5745}" type="parTrans" cxnId="{B8076CED-8D7A-4105-9AEF-47E6F7B8BA1D}">
      <dgm:prSet/>
      <dgm:spPr/>
      <dgm:t>
        <a:bodyPr/>
        <a:lstStyle/>
        <a:p>
          <a:endParaRPr lang="zh-TW" altLang="en-US"/>
        </a:p>
      </dgm:t>
    </dgm:pt>
    <dgm:pt modelId="{56793B42-3E19-4D8B-B61D-FD16A5882B38}" type="sibTrans" cxnId="{B8076CED-8D7A-4105-9AEF-47E6F7B8BA1D}">
      <dgm:prSet/>
      <dgm:spPr/>
      <dgm:t>
        <a:bodyPr/>
        <a:lstStyle/>
        <a:p>
          <a:endParaRPr lang="zh-TW" altLang="en-US"/>
        </a:p>
      </dgm:t>
    </dgm:pt>
    <dgm:pt modelId="{A5BBC094-B85C-4D4E-826A-E7DAEB920F63}">
      <dgm:prSet phldrT="[Text]" custT="1"/>
      <dgm:spPr/>
      <dgm:t>
        <a:bodyPr/>
        <a:lstStyle/>
        <a:p>
          <a:r>
            <a:rPr lang="en-US" altLang="zh-TW" sz="2000" b="1" dirty="0" smtClean="0">
              <a:solidFill>
                <a:schemeClr val="accent6">
                  <a:lumMod val="75000"/>
                </a:schemeClr>
              </a:solidFill>
            </a:rPr>
            <a:t>Construct a Force Pressure Sensing Device and Follow the spec on clinical Contraction threshold</a:t>
          </a:r>
          <a:endParaRPr lang="zh-TW" altLang="en-US" sz="2000" b="1" dirty="0">
            <a:solidFill>
              <a:schemeClr val="accent6">
                <a:lumMod val="75000"/>
              </a:schemeClr>
            </a:solidFill>
          </a:endParaRPr>
        </a:p>
      </dgm:t>
    </dgm:pt>
    <dgm:pt modelId="{01331810-169A-480F-89E1-7A5734B0ECF6}" type="parTrans" cxnId="{E019F398-9BAA-416A-9BE2-D5D5D7467F6C}">
      <dgm:prSet/>
      <dgm:spPr/>
      <dgm:t>
        <a:bodyPr/>
        <a:lstStyle/>
        <a:p>
          <a:endParaRPr lang="zh-TW" altLang="en-US"/>
        </a:p>
      </dgm:t>
    </dgm:pt>
    <dgm:pt modelId="{E8A68D41-B529-47A8-8A59-BE7644302EFD}" type="sibTrans" cxnId="{E019F398-9BAA-416A-9BE2-D5D5D7467F6C}">
      <dgm:prSet/>
      <dgm:spPr/>
      <dgm:t>
        <a:bodyPr/>
        <a:lstStyle/>
        <a:p>
          <a:endParaRPr lang="zh-TW" altLang="en-US"/>
        </a:p>
      </dgm:t>
    </dgm:pt>
    <dgm:pt modelId="{68EE0D4C-943A-4BF4-B91C-17B6C97D9499}" type="pres">
      <dgm:prSet presAssocID="{0B5DCF01-3995-4AC4-9D15-5A79FCC022B9}" presName="linear" presStyleCnt="0">
        <dgm:presLayoutVars>
          <dgm:dir/>
          <dgm:animLvl val="lvl"/>
          <dgm:resizeHandles val="exact"/>
        </dgm:presLayoutVars>
      </dgm:prSet>
      <dgm:spPr/>
      <dgm:t>
        <a:bodyPr/>
        <a:lstStyle/>
        <a:p>
          <a:endParaRPr lang="zh-TW" altLang="en-US"/>
        </a:p>
      </dgm:t>
    </dgm:pt>
    <dgm:pt modelId="{DD732404-C0FA-445A-BE3E-8E5C4FBC3229}" type="pres">
      <dgm:prSet presAssocID="{326B10E8-FDA6-46FC-A23C-681D89FEB2DF}" presName="parentLin" presStyleCnt="0"/>
      <dgm:spPr/>
    </dgm:pt>
    <dgm:pt modelId="{5589F25F-9DCB-478E-A59A-2D257524E9F0}" type="pres">
      <dgm:prSet presAssocID="{326B10E8-FDA6-46FC-A23C-681D89FEB2DF}" presName="parentLeftMargin" presStyleLbl="node1" presStyleIdx="0" presStyleCnt="3"/>
      <dgm:spPr/>
      <dgm:t>
        <a:bodyPr/>
        <a:lstStyle/>
        <a:p>
          <a:endParaRPr lang="zh-TW" altLang="en-US"/>
        </a:p>
      </dgm:t>
    </dgm:pt>
    <dgm:pt modelId="{4F0247D9-F6C7-4F39-B5F2-E2200A8CE0D9}" type="pres">
      <dgm:prSet presAssocID="{326B10E8-FDA6-46FC-A23C-681D89FEB2DF}" presName="parentText" presStyleLbl="node1" presStyleIdx="0" presStyleCnt="3">
        <dgm:presLayoutVars>
          <dgm:chMax val="0"/>
          <dgm:bulletEnabled val="1"/>
        </dgm:presLayoutVars>
      </dgm:prSet>
      <dgm:spPr/>
      <dgm:t>
        <a:bodyPr/>
        <a:lstStyle/>
        <a:p>
          <a:endParaRPr lang="zh-TW" altLang="en-US"/>
        </a:p>
      </dgm:t>
    </dgm:pt>
    <dgm:pt modelId="{AA811F34-4F0F-4C3F-848C-25DF49DF2034}" type="pres">
      <dgm:prSet presAssocID="{326B10E8-FDA6-46FC-A23C-681D89FEB2DF}" presName="negativeSpace" presStyleCnt="0"/>
      <dgm:spPr/>
    </dgm:pt>
    <dgm:pt modelId="{519993A2-7CD5-4D4C-8D9D-5ACC5B4912CA}" type="pres">
      <dgm:prSet presAssocID="{326B10E8-FDA6-46FC-A23C-681D89FEB2DF}" presName="childText" presStyleLbl="conFgAcc1" presStyleIdx="0" presStyleCnt="3">
        <dgm:presLayoutVars>
          <dgm:bulletEnabled val="1"/>
        </dgm:presLayoutVars>
      </dgm:prSet>
      <dgm:spPr/>
    </dgm:pt>
    <dgm:pt modelId="{956630F6-6ED4-4D3D-8371-48AC89CCA778}" type="pres">
      <dgm:prSet presAssocID="{96D09B32-5BB9-4A54-9EF9-50527ACE5552}" presName="spaceBetweenRectangles" presStyleCnt="0"/>
      <dgm:spPr/>
    </dgm:pt>
    <dgm:pt modelId="{B1A71BAF-8D35-41DC-99E8-5FA8118A4BAE}" type="pres">
      <dgm:prSet presAssocID="{C66642B6-1B7B-4B2B-BB46-B9CA55B4F57B}" presName="parentLin" presStyleCnt="0"/>
      <dgm:spPr/>
    </dgm:pt>
    <dgm:pt modelId="{B8221F00-EC4A-41B5-82A0-BF90D846C27F}" type="pres">
      <dgm:prSet presAssocID="{C66642B6-1B7B-4B2B-BB46-B9CA55B4F57B}" presName="parentLeftMargin" presStyleLbl="node1" presStyleIdx="0" presStyleCnt="3"/>
      <dgm:spPr/>
      <dgm:t>
        <a:bodyPr/>
        <a:lstStyle/>
        <a:p>
          <a:endParaRPr lang="zh-TW" altLang="en-US"/>
        </a:p>
      </dgm:t>
    </dgm:pt>
    <dgm:pt modelId="{C273F100-E25E-4C10-8DCF-66423E5DD7FC}" type="pres">
      <dgm:prSet presAssocID="{C66642B6-1B7B-4B2B-BB46-B9CA55B4F57B}" presName="parentText" presStyleLbl="node1" presStyleIdx="1" presStyleCnt="3">
        <dgm:presLayoutVars>
          <dgm:chMax val="0"/>
          <dgm:bulletEnabled val="1"/>
        </dgm:presLayoutVars>
      </dgm:prSet>
      <dgm:spPr/>
      <dgm:t>
        <a:bodyPr/>
        <a:lstStyle/>
        <a:p>
          <a:endParaRPr lang="zh-TW" altLang="en-US"/>
        </a:p>
      </dgm:t>
    </dgm:pt>
    <dgm:pt modelId="{B987C06F-EF30-4C42-8CAA-B0D1B2DBCCD7}" type="pres">
      <dgm:prSet presAssocID="{C66642B6-1B7B-4B2B-BB46-B9CA55B4F57B}" presName="negativeSpace" presStyleCnt="0"/>
      <dgm:spPr/>
    </dgm:pt>
    <dgm:pt modelId="{7C6ABB8C-C440-4BA5-A9C4-BD66D42B57F0}" type="pres">
      <dgm:prSet presAssocID="{C66642B6-1B7B-4B2B-BB46-B9CA55B4F57B}" presName="childText" presStyleLbl="conFgAcc1" presStyleIdx="1" presStyleCnt="3">
        <dgm:presLayoutVars>
          <dgm:bulletEnabled val="1"/>
        </dgm:presLayoutVars>
      </dgm:prSet>
      <dgm:spPr/>
    </dgm:pt>
    <dgm:pt modelId="{D93BCF46-CD68-4359-B547-806FA1D81C79}" type="pres">
      <dgm:prSet presAssocID="{56793B42-3E19-4D8B-B61D-FD16A5882B38}" presName="spaceBetweenRectangles" presStyleCnt="0"/>
      <dgm:spPr/>
    </dgm:pt>
    <dgm:pt modelId="{8D0421AF-A074-4239-8330-E1B16D1AB230}" type="pres">
      <dgm:prSet presAssocID="{A5BBC094-B85C-4D4E-826A-E7DAEB920F63}" presName="parentLin" presStyleCnt="0"/>
      <dgm:spPr/>
    </dgm:pt>
    <dgm:pt modelId="{22BF48FF-3DD9-441E-B66B-82624524ECB0}" type="pres">
      <dgm:prSet presAssocID="{A5BBC094-B85C-4D4E-826A-E7DAEB920F63}" presName="parentLeftMargin" presStyleLbl="node1" presStyleIdx="1" presStyleCnt="3"/>
      <dgm:spPr/>
      <dgm:t>
        <a:bodyPr/>
        <a:lstStyle/>
        <a:p>
          <a:endParaRPr lang="zh-TW" altLang="en-US"/>
        </a:p>
      </dgm:t>
    </dgm:pt>
    <dgm:pt modelId="{1FC3AE0F-8474-4CDD-81C4-930B5D4BB628}" type="pres">
      <dgm:prSet presAssocID="{A5BBC094-B85C-4D4E-826A-E7DAEB920F63}" presName="parentText" presStyleLbl="node1" presStyleIdx="2" presStyleCnt="3">
        <dgm:presLayoutVars>
          <dgm:chMax val="0"/>
          <dgm:bulletEnabled val="1"/>
        </dgm:presLayoutVars>
      </dgm:prSet>
      <dgm:spPr/>
      <dgm:t>
        <a:bodyPr/>
        <a:lstStyle/>
        <a:p>
          <a:endParaRPr lang="zh-TW" altLang="en-US"/>
        </a:p>
      </dgm:t>
    </dgm:pt>
    <dgm:pt modelId="{49E37AA8-CAC3-448E-8018-C4AC3D738146}" type="pres">
      <dgm:prSet presAssocID="{A5BBC094-B85C-4D4E-826A-E7DAEB920F63}" presName="negativeSpace" presStyleCnt="0"/>
      <dgm:spPr/>
    </dgm:pt>
    <dgm:pt modelId="{C84F24F6-9175-43C9-BD99-5D05B2744B3C}" type="pres">
      <dgm:prSet presAssocID="{A5BBC094-B85C-4D4E-826A-E7DAEB920F63}" presName="childText" presStyleLbl="conFgAcc1" presStyleIdx="2" presStyleCnt="3">
        <dgm:presLayoutVars>
          <dgm:bulletEnabled val="1"/>
        </dgm:presLayoutVars>
      </dgm:prSet>
      <dgm:spPr/>
    </dgm:pt>
  </dgm:ptLst>
  <dgm:cxnLst>
    <dgm:cxn modelId="{579B9E34-2753-4C9F-9C05-B9873B2848BE}" type="presOf" srcId="{326B10E8-FDA6-46FC-A23C-681D89FEB2DF}" destId="{4F0247D9-F6C7-4F39-B5F2-E2200A8CE0D9}" srcOrd="1" destOrd="0" presId="urn:microsoft.com/office/officeart/2005/8/layout/list1"/>
    <dgm:cxn modelId="{265E3FC2-F6E7-47D7-B714-CC5E09337F5D}" type="presOf" srcId="{C66642B6-1B7B-4B2B-BB46-B9CA55B4F57B}" destId="{B8221F00-EC4A-41B5-82A0-BF90D846C27F}" srcOrd="0" destOrd="0" presId="urn:microsoft.com/office/officeart/2005/8/layout/list1"/>
    <dgm:cxn modelId="{304222F3-4200-4534-8450-D6E0A1C6DA71}" type="presOf" srcId="{326B10E8-FDA6-46FC-A23C-681D89FEB2DF}" destId="{5589F25F-9DCB-478E-A59A-2D257524E9F0}" srcOrd="0" destOrd="0" presId="urn:microsoft.com/office/officeart/2005/8/layout/list1"/>
    <dgm:cxn modelId="{59496F3A-6427-4EDD-87BE-189BC653FAFF}" type="presOf" srcId="{0B5DCF01-3995-4AC4-9D15-5A79FCC022B9}" destId="{68EE0D4C-943A-4BF4-B91C-17B6C97D9499}" srcOrd="0" destOrd="0" presId="urn:microsoft.com/office/officeart/2005/8/layout/list1"/>
    <dgm:cxn modelId="{AD960930-5BCE-488B-9C41-6EB6D216150F}" type="presOf" srcId="{A5BBC094-B85C-4D4E-826A-E7DAEB920F63}" destId="{22BF48FF-3DD9-441E-B66B-82624524ECB0}" srcOrd="0" destOrd="0" presId="urn:microsoft.com/office/officeart/2005/8/layout/list1"/>
    <dgm:cxn modelId="{37CE4149-BAD7-49B7-AA5B-B5043A8565A5}" type="presOf" srcId="{C66642B6-1B7B-4B2B-BB46-B9CA55B4F57B}" destId="{C273F100-E25E-4C10-8DCF-66423E5DD7FC}" srcOrd="1" destOrd="0" presId="urn:microsoft.com/office/officeart/2005/8/layout/list1"/>
    <dgm:cxn modelId="{8D348DF4-D3A1-4B4C-92BB-3A3BDABB27FE}" type="presOf" srcId="{A5BBC094-B85C-4D4E-826A-E7DAEB920F63}" destId="{1FC3AE0F-8474-4CDD-81C4-930B5D4BB628}" srcOrd="1" destOrd="0" presId="urn:microsoft.com/office/officeart/2005/8/layout/list1"/>
    <dgm:cxn modelId="{DFE6F7BC-755E-4018-9A87-C2E1C3FFA476}" srcId="{0B5DCF01-3995-4AC4-9D15-5A79FCC022B9}" destId="{326B10E8-FDA6-46FC-A23C-681D89FEB2DF}" srcOrd="0" destOrd="0" parTransId="{0B8045BA-957E-41A8-B834-237CC7952026}" sibTransId="{96D09B32-5BB9-4A54-9EF9-50527ACE5552}"/>
    <dgm:cxn modelId="{E019F398-9BAA-416A-9BE2-D5D5D7467F6C}" srcId="{0B5DCF01-3995-4AC4-9D15-5A79FCC022B9}" destId="{A5BBC094-B85C-4D4E-826A-E7DAEB920F63}" srcOrd="2" destOrd="0" parTransId="{01331810-169A-480F-89E1-7A5734B0ECF6}" sibTransId="{E8A68D41-B529-47A8-8A59-BE7644302EFD}"/>
    <dgm:cxn modelId="{B8076CED-8D7A-4105-9AEF-47E6F7B8BA1D}" srcId="{0B5DCF01-3995-4AC4-9D15-5A79FCC022B9}" destId="{C66642B6-1B7B-4B2B-BB46-B9CA55B4F57B}" srcOrd="1" destOrd="0" parTransId="{58392458-AAA2-479C-A877-A252E26F5745}" sibTransId="{56793B42-3E19-4D8B-B61D-FD16A5882B38}"/>
    <dgm:cxn modelId="{F17642E9-C9F9-4D6B-9FAE-293911CF4882}" type="presParOf" srcId="{68EE0D4C-943A-4BF4-B91C-17B6C97D9499}" destId="{DD732404-C0FA-445A-BE3E-8E5C4FBC3229}" srcOrd="0" destOrd="0" presId="urn:microsoft.com/office/officeart/2005/8/layout/list1"/>
    <dgm:cxn modelId="{7AF08584-53AF-4086-AA04-7641CB307E6B}" type="presParOf" srcId="{DD732404-C0FA-445A-BE3E-8E5C4FBC3229}" destId="{5589F25F-9DCB-478E-A59A-2D257524E9F0}" srcOrd="0" destOrd="0" presId="urn:microsoft.com/office/officeart/2005/8/layout/list1"/>
    <dgm:cxn modelId="{08CAFE59-A6F6-45F4-9F36-EA3FFDDAFF05}" type="presParOf" srcId="{DD732404-C0FA-445A-BE3E-8E5C4FBC3229}" destId="{4F0247D9-F6C7-4F39-B5F2-E2200A8CE0D9}" srcOrd="1" destOrd="0" presId="urn:microsoft.com/office/officeart/2005/8/layout/list1"/>
    <dgm:cxn modelId="{AFEB687E-1E32-4F02-80B2-8BB67192DC2D}" type="presParOf" srcId="{68EE0D4C-943A-4BF4-B91C-17B6C97D9499}" destId="{AA811F34-4F0F-4C3F-848C-25DF49DF2034}" srcOrd="1" destOrd="0" presId="urn:microsoft.com/office/officeart/2005/8/layout/list1"/>
    <dgm:cxn modelId="{4618C90F-8F7B-4D49-AE4F-650397730E31}" type="presParOf" srcId="{68EE0D4C-943A-4BF4-B91C-17B6C97D9499}" destId="{519993A2-7CD5-4D4C-8D9D-5ACC5B4912CA}" srcOrd="2" destOrd="0" presId="urn:microsoft.com/office/officeart/2005/8/layout/list1"/>
    <dgm:cxn modelId="{AB7DB184-FEAF-4984-B622-C98806BF0DD7}" type="presParOf" srcId="{68EE0D4C-943A-4BF4-B91C-17B6C97D9499}" destId="{956630F6-6ED4-4D3D-8371-48AC89CCA778}" srcOrd="3" destOrd="0" presId="urn:microsoft.com/office/officeart/2005/8/layout/list1"/>
    <dgm:cxn modelId="{14C93CA1-4ADE-49F6-B761-52E37BB14436}" type="presParOf" srcId="{68EE0D4C-943A-4BF4-B91C-17B6C97D9499}" destId="{B1A71BAF-8D35-41DC-99E8-5FA8118A4BAE}" srcOrd="4" destOrd="0" presId="urn:microsoft.com/office/officeart/2005/8/layout/list1"/>
    <dgm:cxn modelId="{C0BD74BB-4060-41DD-8A98-2EAA1C274E5C}" type="presParOf" srcId="{B1A71BAF-8D35-41DC-99E8-5FA8118A4BAE}" destId="{B8221F00-EC4A-41B5-82A0-BF90D846C27F}" srcOrd="0" destOrd="0" presId="urn:microsoft.com/office/officeart/2005/8/layout/list1"/>
    <dgm:cxn modelId="{F2DB0DCB-9150-4FDE-A8AE-2D6C3063AD9B}" type="presParOf" srcId="{B1A71BAF-8D35-41DC-99E8-5FA8118A4BAE}" destId="{C273F100-E25E-4C10-8DCF-66423E5DD7FC}" srcOrd="1" destOrd="0" presId="urn:microsoft.com/office/officeart/2005/8/layout/list1"/>
    <dgm:cxn modelId="{AEE831C3-E9E9-4B9A-A298-844DA73D11E0}" type="presParOf" srcId="{68EE0D4C-943A-4BF4-B91C-17B6C97D9499}" destId="{B987C06F-EF30-4C42-8CAA-B0D1B2DBCCD7}" srcOrd="5" destOrd="0" presId="urn:microsoft.com/office/officeart/2005/8/layout/list1"/>
    <dgm:cxn modelId="{2624F205-2EA3-4F1E-8DAF-0609F4E841E2}" type="presParOf" srcId="{68EE0D4C-943A-4BF4-B91C-17B6C97D9499}" destId="{7C6ABB8C-C440-4BA5-A9C4-BD66D42B57F0}" srcOrd="6" destOrd="0" presId="urn:microsoft.com/office/officeart/2005/8/layout/list1"/>
    <dgm:cxn modelId="{1A2E4D52-621C-4ADD-9670-8DE2F498923F}" type="presParOf" srcId="{68EE0D4C-943A-4BF4-B91C-17B6C97D9499}" destId="{D93BCF46-CD68-4359-B547-806FA1D81C79}" srcOrd="7" destOrd="0" presId="urn:microsoft.com/office/officeart/2005/8/layout/list1"/>
    <dgm:cxn modelId="{7960C651-C458-4290-86A5-9DEF7A86E22C}" type="presParOf" srcId="{68EE0D4C-943A-4BF4-B91C-17B6C97D9499}" destId="{8D0421AF-A074-4239-8330-E1B16D1AB230}" srcOrd="8" destOrd="0" presId="urn:microsoft.com/office/officeart/2005/8/layout/list1"/>
    <dgm:cxn modelId="{2E8D41E5-4526-40E1-9B77-A4B8E3E46759}" type="presParOf" srcId="{8D0421AF-A074-4239-8330-E1B16D1AB230}" destId="{22BF48FF-3DD9-441E-B66B-82624524ECB0}" srcOrd="0" destOrd="0" presId="urn:microsoft.com/office/officeart/2005/8/layout/list1"/>
    <dgm:cxn modelId="{4CEB5614-8480-4CCF-9DD8-ED38DCD8AD5D}" type="presParOf" srcId="{8D0421AF-A074-4239-8330-E1B16D1AB230}" destId="{1FC3AE0F-8474-4CDD-81C4-930B5D4BB628}" srcOrd="1" destOrd="0" presId="urn:microsoft.com/office/officeart/2005/8/layout/list1"/>
    <dgm:cxn modelId="{7B4B19B0-0625-4BEF-A891-AB3DFE666185}" type="presParOf" srcId="{68EE0D4C-943A-4BF4-B91C-17B6C97D9499}" destId="{49E37AA8-CAC3-448E-8018-C4AC3D738146}" srcOrd="9" destOrd="0" presId="urn:microsoft.com/office/officeart/2005/8/layout/list1"/>
    <dgm:cxn modelId="{90554063-6767-4ACB-95B7-08DA7CD3AF78}" type="presParOf" srcId="{68EE0D4C-943A-4BF4-B91C-17B6C97D9499}" destId="{C84F24F6-9175-43C9-BD99-5D05B2744B3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993A2-7CD5-4D4C-8D9D-5ACC5B4912CA}">
      <dsp:nvSpPr>
        <dsp:cNvPr id="0" name=""/>
        <dsp:cNvSpPr/>
      </dsp:nvSpPr>
      <dsp:spPr>
        <a:xfrm>
          <a:off x="0" y="464019"/>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0247D9-F6C7-4F39-B5F2-E2200A8CE0D9}">
      <dsp:nvSpPr>
        <dsp:cNvPr id="0" name=""/>
        <dsp:cNvSpPr/>
      </dsp:nvSpPr>
      <dsp:spPr>
        <a:xfrm>
          <a:off x="304800" y="6459"/>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altLang="zh-TW" sz="2000" b="1" kern="1200" dirty="0" smtClean="0">
              <a:solidFill>
                <a:schemeClr val="accent3">
                  <a:lumMod val="75000"/>
                </a:schemeClr>
              </a:solidFill>
            </a:rPr>
            <a:t>Borrow Commercial Device from Equipment Supplier</a:t>
          </a:r>
          <a:endParaRPr lang="zh-TW" altLang="en-US" sz="2000" b="1" kern="1200" dirty="0">
            <a:solidFill>
              <a:schemeClr val="accent3">
                <a:lumMod val="75000"/>
              </a:schemeClr>
            </a:solidFill>
          </a:endParaRPr>
        </a:p>
      </dsp:txBody>
      <dsp:txXfrm>
        <a:off x="349472" y="51131"/>
        <a:ext cx="4177856" cy="825776"/>
      </dsp:txXfrm>
    </dsp:sp>
    <dsp:sp modelId="{7C6ABB8C-C440-4BA5-A9C4-BD66D42B57F0}">
      <dsp:nvSpPr>
        <dsp:cNvPr id="0" name=""/>
        <dsp:cNvSpPr/>
      </dsp:nvSpPr>
      <dsp:spPr>
        <a:xfrm>
          <a:off x="0" y="1870179"/>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73F100-E25E-4C10-8DCF-66423E5DD7FC}">
      <dsp:nvSpPr>
        <dsp:cNvPr id="0" name=""/>
        <dsp:cNvSpPr/>
      </dsp:nvSpPr>
      <dsp:spPr>
        <a:xfrm>
          <a:off x="304800" y="1412619"/>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altLang="zh-TW" sz="2000" b="1" kern="1200" dirty="0" smtClean="0">
              <a:solidFill>
                <a:srgbClr val="00B050"/>
              </a:solidFill>
            </a:rPr>
            <a:t>Collaborate with  </a:t>
          </a:r>
          <a:r>
            <a:rPr lang="en-US" sz="2000" b="1" i="0" kern="1200" dirty="0" smtClean="0">
              <a:solidFill>
                <a:srgbClr val="00B050"/>
              </a:solidFill>
            </a:rPr>
            <a:t>OB/GYN Clinic</a:t>
          </a:r>
          <a:endParaRPr lang="zh-TW" altLang="en-US" sz="2000" b="1" kern="1200" dirty="0">
            <a:solidFill>
              <a:srgbClr val="00B050"/>
            </a:solidFill>
          </a:endParaRPr>
        </a:p>
      </dsp:txBody>
      <dsp:txXfrm>
        <a:off x="349472" y="1457291"/>
        <a:ext cx="4177856" cy="825776"/>
      </dsp:txXfrm>
    </dsp:sp>
    <dsp:sp modelId="{C84F24F6-9175-43C9-BD99-5D05B2744B3C}">
      <dsp:nvSpPr>
        <dsp:cNvPr id="0" name=""/>
        <dsp:cNvSpPr/>
      </dsp:nvSpPr>
      <dsp:spPr>
        <a:xfrm>
          <a:off x="0" y="3276340"/>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C3AE0F-8474-4CDD-81C4-930B5D4BB628}">
      <dsp:nvSpPr>
        <dsp:cNvPr id="0" name=""/>
        <dsp:cNvSpPr/>
      </dsp:nvSpPr>
      <dsp:spPr>
        <a:xfrm>
          <a:off x="304800" y="2818780"/>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en-US" altLang="zh-TW" sz="2000" b="1" kern="1200" dirty="0" smtClean="0">
              <a:solidFill>
                <a:schemeClr val="accent6">
                  <a:lumMod val="75000"/>
                </a:schemeClr>
              </a:solidFill>
            </a:rPr>
            <a:t>Construct a Force Pressure Sensing Device and Follow the spec on clinical Contraction threshold</a:t>
          </a:r>
          <a:endParaRPr lang="zh-TW" altLang="en-US" sz="2000" b="1" kern="1200" dirty="0">
            <a:solidFill>
              <a:schemeClr val="accent6">
                <a:lumMod val="75000"/>
              </a:schemeClr>
            </a:solidFill>
          </a:endParaRPr>
        </a:p>
      </dsp:txBody>
      <dsp:txXfrm>
        <a:off x="349472" y="2863452"/>
        <a:ext cx="4177856"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55009F-CC2D-47E6-A54B-6D9836106792}" type="datetimeFigureOut">
              <a:rPr lang="zh-TW" altLang="en-US" smtClean="0"/>
              <a:pPr/>
              <a:t>2015/1/31</a:t>
            </a:fld>
            <a:endParaRPr lang="zh-TW"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009A6-9E4D-4747-83C5-40AAF31CA2C0}" type="slidenum">
              <a:rPr lang="zh-TW" altLang="en-US" smtClean="0"/>
              <a:pPr/>
              <a:t>‹#›</a:t>
            </a:fld>
            <a:endParaRPr lang="zh-TW" altLang="en-US"/>
          </a:p>
        </p:txBody>
      </p:sp>
    </p:spTree>
    <p:extLst>
      <p:ext uri="{BB962C8B-B14F-4D97-AF65-F5344CB8AC3E}">
        <p14:creationId xmlns:p14="http://schemas.microsoft.com/office/powerpoint/2010/main" val="11641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行動版子宮收縮測量器</a:t>
            </a:r>
            <a:endParaRPr lang="zh-TW" altLang="en-US" dirty="0"/>
          </a:p>
        </p:txBody>
      </p:sp>
      <p:sp>
        <p:nvSpPr>
          <p:cNvPr id="4" name="投影片編號版面配置區 3"/>
          <p:cNvSpPr>
            <a:spLocks noGrp="1"/>
          </p:cNvSpPr>
          <p:nvPr>
            <p:ph type="sldNum" sz="quarter" idx="10"/>
          </p:nvPr>
        </p:nvSpPr>
        <p:spPr/>
        <p:txBody>
          <a:bodyPr/>
          <a:lstStyle/>
          <a:p>
            <a:fld id="{EDC009A6-9E4D-4747-83C5-40AAF31CA2C0}" type="slidenum">
              <a:rPr lang="zh-TW" altLang="en-US" smtClean="0"/>
              <a:pPr/>
              <a:t>1</a:t>
            </a:fld>
            <a:endParaRPr lang="zh-TW" altLang="en-US"/>
          </a:p>
        </p:txBody>
      </p:sp>
    </p:spTree>
    <p:extLst>
      <p:ext uri="{BB962C8B-B14F-4D97-AF65-F5344CB8AC3E}">
        <p14:creationId xmlns:p14="http://schemas.microsoft.com/office/powerpoint/2010/main" val="420814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子宮收縮測量器會顯示的兩種資訊</a:t>
            </a:r>
            <a:r>
              <a:rPr lang="en-US" altLang="zh-TW" dirty="0" smtClean="0"/>
              <a:t>:</a:t>
            </a:r>
          </a:p>
          <a:p>
            <a:pPr marL="228600" indent="-228600">
              <a:buAutoNum type="arabicPeriod"/>
            </a:pPr>
            <a:r>
              <a:rPr lang="zh-TW" altLang="en-US" dirty="0" smtClean="0"/>
              <a:t>收縮頻率</a:t>
            </a:r>
            <a:endParaRPr lang="en-US" altLang="zh-TW" dirty="0" smtClean="0"/>
          </a:p>
          <a:p>
            <a:pPr marL="228600" indent="-228600">
              <a:buAutoNum type="arabicPeriod"/>
            </a:pPr>
            <a:r>
              <a:rPr lang="zh-TW" altLang="en-US" dirty="0" smtClean="0"/>
              <a:t>收縮的樣態</a:t>
            </a:r>
            <a:endParaRPr lang="zh-TW" altLang="en-US" dirty="0"/>
          </a:p>
        </p:txBody>
      </p:sp>
      <p:sp>
        <p:nvSpPr>
          <p:cNvPr id="4" name="投影片編號版面配置區 3"/>
          <p:cNvSpPr>
            <a:spLocks noGrp="1"/>
          </p:cNvSpPr>
          <p:nvPr>
            <p:ph type="sldNum" sz="quarter" idx="10"/>
          </p:nvPr>
        </p:nvSpPr>
        <p:spPr/>
        <p:txBody>
          <a:bodyPr/>
          <a:lstStyle/>
          <a:p>
            <a:fld id="{EDC009A6-9E4D-4747-83C5-40AAF31CA2C0}" type="slidenum">
              <a:rPr lang="zh-TW" altLang="en-US" smtClean="0"/>
              <a:pPr/>
              <a:t>7</a:t>
            </a:fld>
            <a:endParaRPr lang="zh-TW" altLang="en-US"/>
          </a:p>
        </p:txBody>
      </p:sp>
    </p:spTree>
    <p:extLst>
      <p:ext uri="{BB962C8B-B14F-4D97-AF65-F5344CB8AC3E}">
        <p14:creationId xmlns:p14="http://schemas.microsoft.com/office/powerpoint/2010/main" val="318279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9C80D537-78C2-47FD-81E6-3F4E29F2F1E3}" type="slidenum">
              <a:rPr lang="en-US" altLang="zh-TW"/>
              <a:pPr/>
              <a:t>11</a:t>
            </a:fld>
            <a:endParaRPr lang="en-US" altLang="zh-TW"/>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a:ln/>
        </p:spPr>
        <p:txBody>
          <a:bodyPr/>
          <a:lstStyle/>
          <a:p>
            <a:pPr eaLnBrk="1" hangingPunct="1"/>
            <a:endParaRPr lang="zh-TW" altLang="zh-TW"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71A78B1D-486D-4E22-93D8-4B27F024A5D5}" type="slidenum">
              <a:rPr lang="en-US" altLang="zh-TW"/>
              <a:pPr/>
              <a:t>14</a:t>
            </a:fld>
            <a:endParaRPr lang="en-US" altLang="zh-TW"/>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343400"/>
            <a:ext cx="5029200" cy="4114800"/>
          </a:xfrm>
          <a:noFill/>
          <a:ln/>
        </p:spPr>
        <p:txBody>
          <a:bodyPr/>
          <a:lstStyle/>
          <a:p>
            <a:pPr eaLnBrk="1" hangingPunct="1"/>
            <a:endParaRPr lang="zh-TW" altLang="zh-TW"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91D8E13E-6947-47F9-A3D4-C4908CD5392F}" type="slidenum">
              <a:rPr lang="en-US" altLang="zh-TW"/>
              <a:pPr/>
              <a:t>15</a:t>
            </a:fld>
            <a:endParaRPr lang="en-US" altLang="zh-TW"/>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p:spPr>
        <p:txBody>
          <a:bodyPr/>
          <a:lstStyle/>
          <a:p>
            <a:pPr eaLnBrk="1" hangingPunct="1"/>
            <a:endParaRPr lang="zh-TW" altLang="zh-TW"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60A80782-CADF-4C91-AE68-2F670879D1FE}" type="slidenum">
              <a:rPr lang="en-US" altLang="zh-TW"/>
              <a:pPr/>
              <a:t>16</a:t>
            </a:fld>
            <a:endParaRPr lang="en-US" altLang="zh-TW"/>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14400" y="4343400"/>
            <a:ext cx="5029200" cy="4114800"/>
          </a:xfrm>
          <a:noFill/>
          <a:ln/>
        </p:spPr>
        <p:txBody>
          <a:bodyPr/>
          <a:lstStyle/>
          <a:p>
            <a:pPr eaLnBrk="1" hangingPunct="1"/>
            <a:r>
              <a:rPr lang="en-US" altLang="zh-TW" smtClean="0">
                <a:latin typeface="Arial" charset="0"/>
              </a:rPr>
              <a:t>Decreasing or stopping pitocin and IV fluid bolus will correct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F11631C-1C56-4CC9-9C56-C0C7E1CDEC8F}" type="slidenum">
              <a:rPr lang="en-US" altLang="zh-TW"/>
              <a:pPr/>
              <a:t>18</a:t>
            </a:fld>
            <a:endParaRPr lang="en-US" altLang="zh-TW"/>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zh-TW" altLang="zh-TW"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ltLang="zh-TW" smtClean="0"/>
              <a:t>Click to edit Master title style</a:t>
            </a:r>
            <a:endParaRPr lang="da-DK" dirty="0"/>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073B62CC-05CC-4886-8E88-8DAF6F243F28}" type="datetime1">
              <a:rPr lang="da-DK"/>
              <a:pPr>
                <a:defRPr/>
              </a:pPr>
              <a:t>31-01-2015</a:t>
            </a:fld>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DDB6A00-92FD-4F76-8510-70B290037FA4}" type="slidenum">
              <a:rPr lang="da-DK"/>
              <a:pPr>
                <a:defRPr/>
              </a:pPr>
              <a:t>‹#›</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en-US" altLang="zh-TW" smtClean="0"/>
              <a:t>Click to edit Master title style</a:t>
            </a:r>
            <a:endParaRPr lang="da-DK" dirty="0"/>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11A6DC43-467D-449E-94A0-D56147AE8E86}" type="datetime1">
              <a:rPr lang="da-DK"/>
              <a:pPr>
                <a:defRPr/>
              </a:pPr>
              <a:t>31-01-2015</a:t>
            </a:fld>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C37689E-EF9A-435C-9830-4BFB46C47555}" type="slidenum">
              <a:rPr lang="da-DK"/>
              <a:pPr>
                <a:defRPr/>
              </a:pPr>
              <a:t>‹#›</a:t>
            </a:fld>
            <a:endParaRPr lang="da-DK"/>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307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endParaRPr lang="zh-TW" altLang="zh-TW"/>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endParaRPr lang="zh-TW" altLang="zh-TW"/>
          </a:p>
        </p:txBody>
      </p:sp>
      <p:sp>
        <p:nvSpPr>
          <p:cNvPr id="6" name="Rectangle 6"/>
          <p:cNvSpPr>
            <a:spLocks noGrp="1" noChangeArrowheads="1"/>
          </p:cNvSpPr>
          <p:nvPr>
            <p:ph type="sldNum" sz="quarter" idx="12"/>
          </p:nvPr>
        </p:nvSpPr>
        <p:spPr>
          <a:xfrm>
            <a:off x="6553200" y="6243638"/>
            <a:ext cx="2133600" cy="457200"/>
          </a:xfrm>
          <a:prstGeom prst="rect">
            <a:avLst/>
          </a:prstGeom>
          <a:ln/>
        </p:spPr>
        <p:txBody>
          <a:bodyPr/>
          <a:lstStyle>
            <a:lvl1pPr>
              <a:defRPr/>
            </a:lvl1pPr>
          </a:lstStyle>
          <a:p>
            <a:fld id="{B948B2E2-E43D-487D-AF65-6D85D8A12FC0}" type="slidenum">
              <a:rPr lang="en-US" altLang="zh-TW"/>
              <a:pPr/>
              <a:t>‹#›</a:t>
            </a:fld>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endParaRPr lang="zh-TW" altLang="zh-TW"/>
          </a:p>
        </p:txBody>
      </p:sp>
      <p:sp>
        <p:nvSpPr>
          <p:cNvPr id="8"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endParaRPr lang="zh-TW" altLang="zh-TW"/>
          </a:p>
        </p:txBody>
      </p:sp>
      <p:sp>
        <p:nvSpPr>
          <p:cNvPr id="9" name="Rectangle 6"/>
          <p:cNvSpPr>
            <a:spLocks noGrp="1" noChangeArrowheads="1"/>
          </p:cNvSpPr>
          <p:nvPr>
            <p:ph type="sldNum" sz="quarter" idx="12"/>
          </p:nvPr>
        </p:nvSpPr>
        <p:spPr>
          <a:xfrm>
            <a:off x="6553200" y="6243638"/>
            <a:ext cx="2133600" cy="457200"/>
          </a:xfrm>
          <a:prstGeom prst="rect">
            <a:avLst/>
          </a:prstGeom>
          <a:ln/>
        </p:spPr>
        <p:txBody>
          <a:bodyPr/>
          <a:lstStyle>
            <a:lvl1pPr>
              <a:defRPr/>
            </a:lvl1pPr>
          </a:lstStyle>
          <a:p>
            <a:fld id="{6CF369DB-3BD6-4659-80C2-7F2AC3109220}" type="slidenum">
              <a:rPr lang="en-US" altLang="zh-TW"/>
              <a:pPr/>
              <a:t>‹#›</a:t>
            </a:fld>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5" name="Rektangel 2"/>
          <p:cNvSpPr>
            <a:spLocks noChangeArrowheads="1"/>
          </p:cNvSpPr>
          <p:nvPr/>
        </p:nvSpPr>
        <p:spPr bwMode="auto">
          <a:xfrm>
            <a:off x="0" y="768350"/>
            <a:ext cx="9144000" cy="1235075"/>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6" name="Billede 3" descr="dreamstime_Hospital doctor.jpg"/>
          <p:cNvPicPr>
            <a:picLocks noChangeAspect="1"/>
          </p:cNvPicPr>
          <p:nvPr userDrawn="1"/>
        </p:nvPicPr>
        <p:blipFill>
          <a:blip r:embed="rId2"/>
          <a:srcRect/>
          <a:stretch>
            <a:fillRect/>
          </a:stretch>
        </p:blipFill>
        <p:spPr bwMode="auto">
          <a:xfrm>
            <a:off x="7454900" y="763588"/>
            <a:ext cx="1689100" cy="1246187"/>
          </a:xfrm>
          <a:prstGeom prst="rect">
            <a:avLst/>
          </a:prstGeom>
          <a:noFill/>
          <a:ln w="9525">
            <a:noFill/>
            <a:miter lim="800000"/>
            <a:headEnd/>
            <a:tailEnd/>
          </a:ln>
        </p:spPr>
      </p:pic>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10" name="Titel 1"/>
          <p:cNvSpPr>
            <a:spLocks noGrp="1"/>
          </p:cNvSpPr>
          <p:nvPr>
            <p:ph type="title"/>
          </p:nvPr>
        </p:nvSpPr>
        <p:spPr>
          <a:xfrm>
            <a:off x="177800" y="833438"/>
            <a:ext cx="4584700" cy="563562"/>
          </a:xfrm>
          <a:prstGeom prst="rect">
            <a:avLst/>
          </a:prstGeom>
        </p:spPr>
        <p:txBody>
          <a:bodyPr/>
          <a:lstStyle>
            <a:lvl1pPr algn="l">
              <a:defRPr sz="3200">
                <a:latin typeface="Arial" pitchFamily="34" charset="0"/>
              </a:defRPr>
            </a:lvl1pPr>
          </a:lstStyle>
          <a:p>
            <a:r>
              <a:rPr lang="da-DK" dirty="0" smtClean="0"/>
              <a:t>Klik for at redigere i masteren</a:t>
            </a:r>
            <a:endParaRPr lang="da-DK" dirty="0"/>
          </a:p>
        </p:txBody>
      </p:sp>
      <p:sp>
        <p:nvSpPr>
          <p:cNvPr id="11" name="Pladsholder til tekst 2"/>
          <p:cNvSpPr>
            <a:spLocks noGrp="1"/>
          </p:cNvSpPr>
          <p:nvPr>
            <p:ph type="body" idx="13"/>
          </p:nvPr>
        </p:nvSpPr>
        <p:spPr>
          <a:xfrm>
            <a:off x="177800" y="1447801"/>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smtClean="0"/>
              <a:t>Klik for at redigere teksttypografierne i masteren</a:t>
            </a:r>
          </a:p>
        </p:txBody>
      </p:sp>
      <p:sp>
        <p:nvSpPr>
          <p:cNvPr id="7"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footnote</a:t>
            </a:r>
          </a:p>
        </p:txBody>
      </p:sp>
      <p:sp>
        <p:nvSpPr>
          <p:cNvPr id="8"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da-DK" dirty="0" smtClean="0"/>
              <a:t>Klik for at redigere i masteren</a:t>
            </a:r>
            <a:endParaRPr lang="da-DK" dirty="0"/>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smtClean="0"/>
              <a:t>Klik for at redigere teksttypografierne i masteren</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footnote</a:t>
            </a:r>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smtClean="0"/>
              <a:t>Klik for at redigere i masteren</a:t>
            </a:r>
            <a:endParaRPr lang="da-DK" dirty="0"/>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9237044A-7D07-45EC-847F-06AC221D2F9F}" type="datetime1">
              <a:rPr lang="da-DK"/>
              <a:pPr>
                <a:defRPr/>
              </a:pPr>
              <a:t>31-01-2015</a:t>
            </a:fld>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F124BAE-5ADB-46E5-B4C0-0C1246F1D34C}" type="slidenum">
              <a:rPr lang="da-DK"/>
              <a:pPr>
                <a:defRPr/>
              </a:pPr>
              <a:t>‹#›</a:t>
            </a:fld>
            <a:endParaRPr lang="da-DK"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smtClean="0"/>
              <a:t>Klik for at redigere i masteren</a:t>
            </a:r>
            <a:endParaRPr lang="da-DK" dirty="0"/>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smtClean="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smtClean="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A2B8912-C860-442D-B5C8-43E10014C6FD}" type="datetime1">
              <a:rPr lang="da-DK"/>
              <a:pPr>
                <a:defRPr/>
              </a:pPr>
              <a:t>31-01-2015</a:t>
            </a:fld>
            <a:endParaRPr lang="da-DK" dirty="0"/>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B783B56E-B37D-4C6A-8F5C-3235ADB27661}" type="slidenum">
              <a:rPr lang="da-DK"/>
              <a:pPr>
                <a:defRPr/>
              </a:pPr>
              <a:t>‹#›</a:t>
            </a:fld>
            <a:endParaRPr lang="da-DK"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smtClean="0"/>
              <a:t>Klik for at redigere i masteren</a:t>
            </a:r>
            <a:endParaRPr lang="da-DK" dirty="0"/>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25AB9AC-8C2B-41B2-ABDE-3EEB0543DB7D}" type="datetime1">
              <a:rPr lang="da-DK"/>
              <a:pPr>
                <a:defRPr/>
              </a:pPr>
              <a:t>31-01-2015</a:t>
            </a:fld>
            <a:endParaRPr lang="da-DK" dirty="0"/>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D4BF5E44-8A2E-4142-A08F-B67B33DFE6AA}" type="slidenum">
              <a:rPr lang="da-DK"/>
              <a:pPr>
                <a:defRPr/>
              </a:pPr>
              <a:t>‹#›</a:t>
            </a:fld>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grpSp>
        <p:nvGrpSpPr>
          <p:cNvPr id="5" name="Gruppe 17"/>
          <p:cNvGrpSpPr/>
          <p:nvPr userDrawn="1"/>
        </p:nvGrpSpPr>
        <p:grpSpPr>
          <a:xfrm>
            <a:off x="0" y="763289"/>
            <a:ext cx="9144000" cy="1246485"/>
            <a:chOff x="0" y="763289"/>
            <a:chExt cx="9144000" cy="1246485"/>
          </a:xfrm>
          <a:effectLst>
            <a:outerShdw blurRad="50800" dist="38100" dir="5400000" algn="t" rotWithShape="0">
              <a:prstClr val="black">
                <a:alpha val="40000"/>
              </a:prstClr>
            </a:outerShdw>
          </a:effectLst>
        </p:grpSpPr>
        <p:sp>
          <p:nvSpPr>
            <p:cNvPr id="6" name="Rektangel 2"/>
            <p:cNvSpPr>
              <a:spLocks noChangeArrowheads="1"/>
            </p:cNvSpPr>
            <p:nvPr/>
          </p:nvSpPr>
          <p:spPr bwMode="auto">
            <a:xfrm>
              <a:off x="0" y="772815"/>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7" name="Billede 3" descr="dreamstime_Hospital doctor.jpg"/>
            <p:cNvPicPr>
              <a:picLocks noChangeAspect="1"/>
            </p:cNvPicPr>
            <p:nvPr/>
          </p:nvPicPr>
          <p:blipFill>
            <a:blip r:embed="rId2" cstate="print"/>
            <a:srcRect/>
            <a:stretch>
              <a:fillRect/>
            </a:stretch>
          </p:blipFill>
          <p:spPr>
            <a:xfrm>
              <a:off x="7455258" y="763289"/>
              <a:ext cx="1688742" cy="1246485"/>
            </a:xfrm>
            <a:prstGeom prst="rect">
              <a:avLst/>
            </a:prstGeom>
            <a:noFill/>
            <a:ln>
              <a:noFill/>
            </a:ln>
          </p:spPr>
        </p:pic>
      </p:gr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10" name="Titel 1"/>
          <p:cNvSpPr>
            <a:spLocks noGrp="1"/>
          </p:cNvSpPr>
          <p:nvPr>
            <p:ph type="title"/>
          </p:nvPr>
        </p:nvSpPr>
        <p:spPr>
          <a:xfrm>
            <a:off x="177800" y="833438"/>
            <a:ext cx="4584700" cy="563562"/>
          </a:xfrm>
          <a:prstGeom prst="rect">
            <a:avLst/>
          </a:prstGeom>
        </p:spPr>
        <p:txBody>
          <a:bodyPr/>
          <a:lstStyle>
            <a:lvl1pPr algn="l">
              <a:defRPr sz="3200">
                <a:latin typeface="Arial" pitchFamily="34" charset="0"/>
              </a:defRPr>
            </a:lvl1pPr>
          </a:lstStyle>
          <a:p>
            <a:r>
              <a:rPr lang="en-US" altLang="zh-TW" smtClean="0"/>
              <a:t>Click to edit Master title style</a:t>
            </a:r>
            <a:endParaRPr lang="da-DK" dirty="0"/>
          </a:p>
        </p:txBody>
      </p:sp>
      <p:sp>
        <p:nvSpPr>
          <p:cNvPr id="11" name="Pladsholder til tekst 2"/>
          <p:cNvSpPr>
            <a:spLocks noGrp="1"/>
          </p:cNvSpPr>
          <p:nvPr>
            <p:ph type="body" idx="13"/>
          </p:nvPr>
        </p:nvSpPr>
        <p:spPr>
          <a:xfrm>
            <a:off x="177800" y="1447801"/>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footnote</a:t>
            </a:r>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9961CDDE-BE02-4FDD-A1BC-A4294927D3D3}" type="datetime1">
              <a:rPr lang="da-DK"/>
              <a:pPr>
                <a:defRPr/>
              </a:pPr>
              <a:t>31-01-2015</a:t>
            </a:fld>
            <a:endParaRPr lang="da-DK" dirty="0"/>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7ED6F41A-3397-45DF-AF92-813699CF3CD9}" type="slidenum">
              <a:rPr lang="da-DK"/>
              <a:pPr>
                <a:defRPr/>
              </a:pPr>
              <a:t>‹#›</a:t>
            </a:fld>
            <a:endParaRPr lang="da-DK"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da-DK" dirty="0" smtClean="0"/>
              <a:t>Klik for at redigere i masteren</a:t>
            </a:r>
            <a:endParaRPr lang="da-DK" dirty="0"/>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smtClean="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5FDE2D2C-45DD-4E5F-B6D3-FAE36B5046AF}" type="datetime1">
              <a:rPr lang="da-DK"/>
              <a:pPr>
                <a:defRPr/>
              </a:pPr>
              <a:t>31-01-2015</a:t>
            </a:fld>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838F0870-DAEF-4C57-9606-92482EE97D92}" type="slidenum">
              <a:rPr lang="da-DK"/>
              <a:pPr>
                <a:defRPr/>
              </a:pPr>
              <a:t>‹#›</a:t>
            </a:fld>
            <a:endParaRPr lang="da-DK"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da-DK" dirty="0" smtClean="0"/>
              <a:t>Klik for at redigere i masteren</a:t>
            </a:r>
            <a:endParaRPr lang="da-DK" dirty="0"/>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smtClean="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7E7D377F-9A0C-47C1-9718-D345C1DC8C06}" type="datetime1">
              <a:rPr lang="da-DK"/>
              <a:pPr>
                <a:defRPr/>
              </a:pPr>
              <a:t>31-01-2015</a:t>
            </a:fld>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19530A44-B423-4A96-8D61-EBF1158249E8}" type="slidenum">
              <a:rPr lang="da-DK"/>
              <a:pPr>
                <a:defRPr/>
              </a:pPr>
              <a:t>‹#›</a:t>
            </a:fld>
            <a:endParaRPr lang="da-DK"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smtClean="0"/>
              <a:t>Klik for at redigere i masteren</a:t>
            </a:r>
            <a:endParaRPr lang="da-DK" dirty="0"/>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013DC07D-5A1B-475A-8538-723B38D844ED}" type="datetime1">
              <a:rPr lang="da-DK"/>
              <a:pPr>
                <a:defRPr/>
              </a:pPr>
              <a:t>31-01-2015</a:t>
            </a:fld>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0348EDB8-FB72-4280-8AE4-388D7D3D109A}" type="slidenum">
              <a:rPr lang="da-DK"/>
              <a:pPr>
                <a:defRPr/>
              </a:pPr>
              <a:t>‹#›</a:t>
            </a:fld>
            <a:endParaRPr lang="da-DK"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da-DK" dirty="0" smtClean="0"/>
              <a:t>Klik for at redigere i masteren</a:t>
            </a:r>
            <a:endParaRPr lang="da-DK" dirty="0"/>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smtClean="0"/>
              <a:t>Klik for at redigere teksttypografierne i masteren</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C7C54AA2-7B38-45A8-AEFA-B34105299B46}" type="datetime1">
              <a:rPr lang="da-DK"/>
              <a:pPr>
                <a:defRPr/>
              </a:pPr>
              <a:t>31-01-2015</a:t>
            </a:fld>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0908307-83D4-4637-B773-7CF986C09FE1}" type="slidenum">
              <a:rPr lang="da-DK"/>
              <a:pPr>
                <a:defRPr/>
              </a:pPr>
              <a:t>‹#›</a:t>
            </a:fld>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en-US" altLang="zh-TW" smtClean="0"/>
              <a:t>Click to edit Master title style</a:t>
            </a:r>
            <a:endParaRPr lang="da-DK" dirty="0"/>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footnote</a:t>
            </a:r>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ltLang="zh-TW" smtClean="0"/>
              <a:t>Click to edit Master title style</a:t>
            </a:r>
            <a:endParaRPr lang="da-DK" dirty="0"/>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87E439B4-870C-4CCE-A1FC-E07FCED82A10}" type="datetime1">
              <a:rPr lang="da-DK"/>
              <a:pPr>
                <a:defRPr/>
              </a:pPr>
              <a:t>31-01-2015</a:t>
            </a:fld>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19C525ED-66E9-401D-9E0D-F5CF7806DEC8}" type="slidenum">
              <a:rPr lang="da-DK"/>
              <a:pPr>
                <a:defRPr/>
              </a:pPr>
              <a:t>‹#›</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ltLang="zh-TW" smtClean="0"/>
              <a:t>Click to edit Master title style</a:t>
            </a:r>
            <a:endParaRPr lang="da-DK" dirty="0"/>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EEE2643A-85B3-488B-A442-027285BB5102}" type="datetime1">
              <a:rPr lang="da-DK"/>
              <a:pPr>
                <a:defRPr/>
              </a:pPr>
              <a:t>31-01-2015</a:t>
            </a:fld>
            <a:endParaRPr lang="da-DK"/>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4A950384-4EAA-4A03-A4E2-CB111C47BBFF}" type="slidenum">
              <a:rPr lang="da-DK"/>
              <a:pPr>
                <a:defRPr/>
              </a:pPr>
              <a:t>‹#›</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ltLang="zh-TW" smtClean="0"/>
              <a:t>Click to edit Master title style</a:t>
            </a:r>
            <a:endParaRPr lang="da-DK" dirty="0"/>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C3E296A5-4FE0-4558-AF36-CE4719A374D5}" type="datetime1">
              <a:rPr lang="da-DK"/>
              <a:pPr>
                <a:defRPr/>
              </a:pPr>
              <a:t>31-01-2015</a:t>
            </a:fld>
            <a:endParaRPr lang="da-DK"/>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C7517DFB-6793-4DA8-B49A-13739542CF1E}" type="slidenum">
              <a:rPr lang="da-DK"/>
              <a:pPr>
                <a:defRPr/>
              </a:pPr>
              <a:t>‹#›</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6D43378A-0042-4AF6-8C19-950CD23B04AB}" type="datetime1">
              <a:rPr lang="da-DK"/>
              <a:pPr>
                <a:defRPr/>
              </a:pPr>
              <a:t>31-01-2015</a:t>
            </a:fld>
            <a:endParaRPr lang="da-DK"/>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4FE4316-4526-48F1-B4C0-8A309AA381D9}" type="slidenum">
              <a:rPr lang="da-DK"/>
              <a:pPr>
                <a:defRPr/>
              </a:pPr>
              <a:t>‹#›</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en-US" altLang="zh-TW" smtClean="0"/>
              <a:t>Click to edit Master title style</a:t>
            </a:r>
            <a:endParaRPr lang="da-DK" dirty="0"/>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da-DK" dirty="0"/>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9C5A3271-3E88-41A0-BDA6-D56194849FF1}" type="datetime1">
              <a:rPr lang="da-DK"/>
              <a:pPr>
                <a:defRPr/>
              </a:pPr>
              <a:t>31-01-2015</a:t>
            </a:fld>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6411D1F-8E6F-4F53-9224-607C93DADD2A}" type="slidenum">
              <a:rPr lang="da-DK"/>
              <a:pPr>
                <a:defRPr/>
              </a:pPr>
              <a:t>‹#›</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en-US" altLang="zh-TW" smtClean="0"/>
              <a:t>Click to edit Master title style</a:t>
            </a:r>
            <a:endParaRPr lang="da-DK" dirty="0"/>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smtClean="0"/>
              <a:t>Click icon to add picture</a:t>
            </a:r>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BB011C4B-5C51-4D2C-B610-AAAC9A203B2A}" type="datetime1">
              <a:rPr lang="da-DK"/>
              <a:pPr>
                <a:defRPr/>
              </a:pPr>
              <a:t>31-01-2015</a:t>
            </a:fld>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0E7CC0A5-607D-4EE9-9E4C-7A3ACE8F6CE9}" type="slidenum">
              <a:rPr lang="da-DK"/>
              <a:pPr>
                <a:defRPr/>
              </a:pPr>
              <a:t>‹#›</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3000">
              <a:schemeClr val="bg1"/>
            </a:gs>
            <a:gs pos="34000">
              <a:schemeClr val="bg2">
                <a:alpha val="49000"/>
              </a:schemeClr>
            </a:gs>
            <a:gs pos="68000">
              <a:schemeClr val="bg1"/>
            </a:gs>
          </a:gsLst>
          <a:lin ang="16200000" scaled="0"/>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007"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29" r:id="rId12"/>
    <p:sldLayoutId id="2147484030" r:id="rId13"/>
  </p:sldLayoutIdLst>
  <p:txStyles>
    <p:titleStyle>
      <a:lvl1pPr algn="ctr" defTabSz="457200" rtl="0" eaLnBrk="1" fontAlgn="base" hangingPunct="1">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3000">
              <a:schemeClr val="bg1"/>
            </a:gs>
            <a:gs pos="34000">
              <a:schemeClr val="bg2">
                <a:alpha val="49000"/>
              </a:schemeClr>
            </a:gs>
            <a:gs pos="68000">
              <a:schemeClr val="bg1"/>
            </a:gs>
          </a:gsLst>
          <a:lin ang="16200000" scaled="0"/>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00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fontAlgn="base">
        <a:spcBef>
          <a:spcPct val="0"/>
        </a:spcBef>
        <a:spcAft>
          <a:spcPct val="0"/>
        </a:spcAft>
        <a:defRPr sz="4400">
          <a:solidFill>
            <a:schemeClr val="tx1"/>
          </a:solidFill>
          <a:latin typeface="Arial Narrow" pitchFamily="-97" charset="0"/>
        </a:defRPr>
      </a:lvl6pPr>
      <a:lvl7pPr marL="914400" algn="ctr" defTabSz="457200" rtl="0" fontAlgn="base">
        <a:spcBef>
          <a:spcPct val="0"/>
        </a:spcBef>
        <a:spcAft>
          <a:spcPct val="0"/>
        </a:spcAft>
        <a:defRPr sz="4400">
          <a:solidFill>
            <a:schemeClr val="tx1"/>
          </a:solidFill>
          <a:latin typeface="Arial Narrow" pitchFamily="-97" charset="0"/>
        </a:defRPr>
      </a:lvl7pPr>
      <a:lvl8pPr marL="1371600" algn="ctr" defTabSz="457200" rtl="0" fontAlgn="base">
        <a:spcBef>
          <a:spcPct val="0"/>
        </a:spcBef>
        <a:spcAft>
          <a:spcPct val="0"/>
        </a:spcAft>
        <a:defRPr sz="4400">
          <a:solidFill>
            <a:schemeClr val="tx1"/>
          </a:solidFill>
          <a:latin typeface="Arial Narrow" pitchFamily="-97" charset="0"/>
        </a:defRPr>
      </a:lvl8pPr>
      <a:lvl9pPr marL="1828800" algn="ctr" defTabSz="457200" rtl="0" fontAlgn="base">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Microsoft_PowerPoint_97-2003_Presentation1.ppt"/><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Billede 20" descr="dreamstime_Hospital doctor.jpg"/>
          <p:cNvPicPr>
            <a:picLocks noChangeAspect="1"/>
          </p:cNvPicPr>
          <p:nvPr/>
        </p:nvPicPr>
        <p:blipFill>
          <a:blip r:embed="rId3"/>
          <a:srcRect/>
          <a:stretch>
            <a:fillRect/>
          </a:stretch>
        </p:blipFill>
        <p:spPr bwMode="auto">
          <a:xfrm>
            <a:off x="0" y="1587"/>
            <a:ext cx="9159875" cy="6856413"/>
          </a:xfrm>
          <a:prstGeom prst="rect">
            <a:avLst/>
          </a:prstGeom>
          <a:noFill/>
          <a:ln w="9525">
            <a:noFill/>
            <a:miter lim="800000"/>
            <a:headEnd/>
            <a:tailEnd/>
          </a:ln>
        </p:spPr>
      </p:pic>
      <p:sp>
        <p:nvSpPr>
          <p:cNvPr id="9" name="Rektangel 8"/>
          <p:cNvSpPr/>
          <p:nvPr/>
        </p:nvSpPr>
        <p:spPr>
          <a:xfrm>
            <a:off x="-15875" y="5073650"/>
            <a:ext cx="9159875" cy="13462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1508" name="Rectangle 4"/>
          <p:cNvSpPr>
            <a:spLocks noChangeArrowheads="1"/>
          </p:cNvSpPr>
          <p:nvPr/>
        </p:nvSpPr>
        <p:spPr bwMode="gray">
          <a:xfrm>
            <a:off x="512763" y="5848350"/>
            <a:ext cx="7046912" cy="490538"/>
          </a:xfrm>
          <a:prstGeom prst="rect">
            <a:avLst/>
          </a:prstGeom>
          <a:noFill/>
          <a:ln w="9525">
            <a:noFill/>
            <a:miter lim="800000"/>
            <a:headEnd/>
            <a:tailEnd/>
          </a:ln>
        </p:spPr>
        <p:txBody>
          <a:bodyPr lIns="0" tIns="0" rIns="0" bIns="0" anchor="ctr"/>
          <a:lstStyle/>
          <a:p>
            <a:pPr defTabSz="801688"/>
            <a:r>
              <a:rPr lang="en-US" dirty="0" smtClean="0">
                <a:solidFill>
                  <a:schemeClr val="tx2"/>
                </a:solidFill>
              </a:rPr>
              <a:t>Biomedical Engineering at Chung Yuan Christian University</a:t>
            </a:r>
            <a:endParaRPr lang="en-US" dirty="0">
              <a:solidFill>
                <a:schemeClr val="tx2"/>
              </a:solidFill>
            </a:endParaRPr>
          </a:p>
        </p:txBody>
      </p:sp>
      <p:sp>
        <p:nvSpPr>
          <p:cNvPr id="21509" name="Rectangle 5"/>
          <p:cNvSpPr txBox="1">
            <a:spLocks noChangeArrowheads="1"/>
          </p:cNvSpPr>
          <p:nvPr/>
        </p:nvSpPr>
        <p:spPr bwMode="gray">
          <a:xfrm>
            <a:off x="512763" y="5322888"/>
            <a:ext cx="7935201" cy="703262"/>
          </a:xfrm>
          <a:prstGeom prst="rect">
            <a:avLst/>
          </a:prstGeom>
          <a:noFill/>
          <a:ln w="9525">
            <a:noFill/>
            <a:miter lim="800000"/>
            <a:headEnd/>
            <a:tailEnd/>
          </a:ln>
        </p:spPr>
        <p:txBody>
          <a:bodyPr lIns="0" rIns="0" anchor="ctr"/>
          <a:lstStyle/>
          <a:p>
            <a:pPr defTabSz="914400" eaLnBrk="0" hangingPunct="0">
              <a:lnSpc>
                <a:spcPct val="95000"/>
              </a:lnSpc>
            </a:pPr>
            <a:r>
              <a:rPr lang="en-US" sz="3000" b="1" dirty="0" smtClean="0">
                <a:solidFill>
                  <a:schemeClr val="tx2"/>
                </a:solidFill>
              </a:rPr>
              <a:t>Smart Phone based Tocodynamometer </a:t>
            </a:r>
            <a:endParaRPr lang="en-US" sz="3000" b="1" dirty="0">
              <a:solidFill>
                <a:schemeClr val="tx2"/>
              </a:solidFill>
            </a:endParaRPr>
          </a:p>
        </p:txBody>
      </p:sp>
      <p:pic>
        <p:nvPicPr>
          <p:cNvPr id="7" name="Picture 6" descr="project-bme-final-01.png"/>
          <p:cNvPicPr>
            <a:picLocks noChangeAspect="1"/>
          </p:cNvPicPr>
          <p:nvPr/>
        </p:nvPicPr>
        <p:blipFill>
          <a:blip r:embed="rId4"/>
          <a:stretch>
            <a:fillRect/>
          </a:stretch>
        </p:blipFill>
        <p:spPr>
          <a:xfrm>
            <a:off x="7515064" y="0"/>
            <a:ext cx="1628936" cy="11741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pregnant-belly"/>
          <p:cNvPicPr>
            <a:picLocks noChangeAspect="1" noChangeArrowheads="1"/>
          </p:cNvPicPr>
          <p:nvPr/>
        </p:nvPicPr>
        <p:blipFill>
          <a:blip r:embed="rId2"/>
          <a:srcRect/>
          <a:stretch>
            <a:fillRect/>
          </a:stretch>
        </p:blipFill>
        <p:spPr bwMode="auto">
          <a:xfrm>
            <a:off x="5922817" y="471055"/>
            <a:ext cx="2705100" cy="3638550"/>
          </a:xfrm>
          <a:prstGeom prst="rect">
            <a:avLst/>
          </a:prstGeom>
          <a:ln w="88900" cap="sq" cmpd="thickThin">
            <a:solidFill>
              <a:srgbClr val="000000"/>
            </a:solidFill>
            <a:prstDash val="solid"/>
            <a:miter lim="800000"/>
          </a:ln>
          <a:effectLst>
            <a:innerShdw blurRad="76200">
              <a:srgbClr val="000000"/>
            </a:innerShdw>
          </a:effectLst>
        </p:spPr>
      </p:pic>
      <p:sp>
        <p:nvSpPr>
          <p:cNvPr id="19459" name="Rectangle 3"/>
          <p:cNvSpPr>
            <a:spLocks noGrp="1" noChangeArrowheads="1"/>
          </p:cNvSpPr>
          <p:nvPr>
            <p:ph type="title"/>
          </p:nvPr>
        </p:nvSpPr>
        <p:spPr>
          <a:xfrm>
            <a:off x="401783" y="444067"/>
            <a:ext cx="5264726" cy="1176915"/>
          </a:xfrm>
        </p:spPr>
        <p:txBody>
          <a:bodyPr/>
          <a:lstStyle/>
          <a:p>
            <a:pPr eaLnBrk="1" hangingPunct="1"/>
            <a:r>
              <a:rPr lang="en-US" altLang="zh-TW" b="1" dirty="0" smtClean="0">
                <a:solidFill>
                  <a:schemeClr val="bg1">
                    <a:lumMod val="10000"/>
                  </a:schemeClr>
                </a:solidFill>
              </a:rPr>
              <a:t>Timing Contractions:</a:t>
            </a:r>
            <a:br>
              <a:rPr lang="en-US" altLang="zh-TW" b="1" dirty="0" smtClean="0">
                <a:solidFill>
                  <a:schemeClr val="bg1">
                    <a:lumMod val="10000"/>
                  </a:schemeClr>
                </a:solidFill>
              </a:rPr>
            </a:br>
            <a:r>
              <a:rPr lang="en-US" altLang="zh-TW" b="1" dirty="0" smtClean="0">
                <a:solidFill>
                  <a:schemeClr val="bg1">
                    <a:lumMod val="10000"/>
                  </a:schemeClr>
                </a:solidFill>
              </a:rPr>
              <a:t>Uterine Resting Tone</a:t>
            </a:r>
          </a:p>
        </p:txBody>
      </p:sp>
      <p:sp>
        <p:nvSpPr>
          <p:cNvPr id="19460" name="Rectangle 4"/>
          <p:cNvSpPr>
            <a:spLocks noGrp="1" noChangeArrowheads="1"/>
          </p:cNvSpPr>
          <p:nvPr>
            <p:ph type="body" idx="1"/>
          </p:nvPr>
        </p:nvSpPr>
        <p:spPr>
          <a:xfrm>
            <a:off x="540327" y="1794164"/>
            <a:ext cx="7536873" cy="4530725"/>
          </a:xfrm>
        </p:spPr>
        <p:txBody>
          <a:bodyPr/>
          <a:lstStyle/>
          <a:p>
            <a:pPr eaLnBrk="1" hangingPunct="1"/>
            <a:endParaRPr lang="en-US" altLang="zh-TW" sz="2600" dirty="0" smtClean="0">
              <a:solidFill>
                <a:schemeClr val="bg1">
                  <a:lumMod val="10000"/>
                </a:schemeClr>
              </a:solidFill>
            </a:endParaRPr>
          </a:p>
          <a:p>
            <a:pPr eaLnBrk="1" hangingPunct="1"/>
            <a:endParaRPr lang="en-US" altLang="zh-TW" sz="3400" dirty="0" smtClean="0">
              <a:solidFill>
                <a:schemeClr val="bg1">
                  <a:lumMod val="10000"/>
                </a:schemeClr>
              </a:solidFill>
            </a:endParaRPr>
          </a:p>
          <a:p>
            <a:pPr eaLnBrk="1" hangingPunct="1"/>
            <a:r>
              <a:rPr lang="en-US" altLang="zh-TW" sz="3400" dirty="0" smtClean="0">
                <a:solidFill>
                  <a:schemeClr val="bg1">
                    <a:lumMod val="10000"/>
                  </a:schemeClr>
                </a:solidFill>
              </a:rPr>
              <a:t>To assess</a:t>
            </a:r>
            <a:r>
              <a:rPr lang="en-US" altLang="zh-TW" sz="3400" b="1" dirty="0" smtClean="0">
                <a:solidFill>
                  <a:schemeClr val="bg1">
                    <a:lumMod val="10000"/>
                  </a:schemeClr>
                </a:solidFill>
              </a:rPr>
              <a:t> relaxation</a:t>
            </a:r>
            <a:r>
              <a:rPr lang="en-US" altLang="zh-TW" sz="2600" b="1" dirty="0" smtClean="0">
                <a:solidFill>
                  <a:schemeClr val="bg1">
                    <a:lumMod val="10000"/>
                  </a:schemeClr>
                </a:solidFill>
              </a:rPr>
              <a:t> </a:t>
            </a:r>
          </a:p>
          <a:p>
            <a:pPr eaLnBrk="1" hangingPunct="1"/>
            <a:endParaRPr lang="en-US" altLang="zh-TW" sz="2600" b="1" dirty="0" smtClean="0">
              <a:solidFill>
                <a:schemeClr val="bg1">
                  <a:lumMod val="10000"/>
                </a:schemeClr>
              </a:solidFill>
            </a:endParaRPr>
          </a:p>
          <a:p>
            <a:pPr lvl="2" eaLnBrk="1" hangingPunct="1">
              <a:buFont typeface="Wingdings" pitchFamily="-108" charset="2"/>
              <a:buNone/>
            </a:pPr>
            <a:r>
              <a:rPr lang="en-US" altLang="zh-TW" dirty="0" smtClean="0">
                <a:solidFill>
                  <a:schemeClr val="bg1">
                    <a:lumMod val="10000"/>
                  </a:schemeClr>
                </a:solidFill>
              </a:rPr>
              <a:t> </a:t>
            </a:r>
          </a:p>
          <a:p>
            <a:pPr lvl="2" algn="dist" eaLnBrk="1" hangingPunct="1">
              <a:buFont typeface="Wingdings" pitchFamily="-108" charset="2"/>
              <a:buNone/>
            </a:pPr>
            <a:r>
              <a:rPr lang="en-US" altLang="zh-TW" dirty="0" smtClean="0">
                <a:solidFill>
                  <a:schemeClr val="bg1">
                    <a:lumMod val="10000"/>
                  </a:schemeClr>
                </a:solidFill>
              </a:rPr>
              <a:t>   Palpate </a:t>
            </a:r>
            <a:r>
              <a:rPr lang="en-US" altLang="zh-TW" dirty="0" err="1" smtClean="0">
                <a:solidFill>
                  <a:schemeClr val="bg1">
                    <a:lumMod val="10000"/>
                  </a:schemeClr>
                </a:solidFill>
              </a:rPr>
              <a:t>fundus</a:t>
            </a:r>
            <a:r>
              <a:rPr lang="en-US" altLang="zh-TW" dirty="0" smtClean="0">
                <a:solidFill>
                  <a:schemeClr val="bg1">
                    <a:lumMod val="10000"/>
                  </a:schemeClr>
                </a:solidFill>
              </a:rPr>
              <a:t> of uterus (between UC). Uterus should be very relaxed (soft). If not soft, then not relaxed. Between UC is when fetus gets blood through spiral arteries of uterus. Resting tone palpation needs to be done with either external or internal UC monitoring</a:t>
            </a:r>
          </a:p>
          <a:p>
            <a:pPr lvl="2" eaLnBrk="1" hangingPunct="1">
              <a:buFont typeface="Wingdings" pitchFamily="-108" charset="2"/>
              <a:buNone/>
            </a:pPr>
            <a:endParaRPr lang="en-US" altLang="zh-TW" dirty="0" smtClean="0">
              <a:solidFill>
                <a:schemeClr val="bg1">
                  <a:lumMod val="1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7"/>
          <p:cNvSpPr>
            <a:spLocks noGrp="1"/>
          </p:cNvSpPr>
          <p:nvPr>
            <p:ph type="ftr" sz="quarter" idx="11"/>
          </p:nvPr>
        </p:nvSpPr>
        <p:spPr/>
        <p:txBody>
          <a:bodyPr/>
          <a:lstStyle/>
          <a:p>
            <a:r>
              <a:rPr lang="en-US" altLang="zh-TW">
                <a:solidFill>
                  <a:schemeClr val="bg1">
                    <a:lumMod val="10000"/>
                  </a:schemeClr>
                </a:solidFill>
              </a:rPr>
              <a:t>Malinowski, 1989</a:t>
            </a:r>
          </a:p>
        </p:txBody>
      </p:sp>
      <p:sp>
        <p:nvSpPr>
          <p:cNvPr id="12" name="Slide Number Placeholder 8"/>
          <p:cNvSpPr>
            <a:spLocks noGrp="1"/>
          </p:cNvSpPr>
          <p:nvPr>
            <p:ph type="sldNum" sz="quarter" idx="12"/>
          </p:nvPr>
        </p:nvSpPr>
        <p:spPr/>
        <p:txBody>
          <a:bodyPr/>
          <a:lstStyle/>
          <a:p>
            <a:fld id="{E455AC94-841D-4344-93F8-FC0BAAFD2B9B}" type="slidenum">
              <a:rPr lang="en-US" altLang="zh-TW">
                <a:solidFill>
                  <a:schemeClr val="bg1">
                    <a:lumMod val="10000"/>
                  </a:schemeClr>
                </a:solidFill>
              </a:rPr>
              <a:pPr/>
              <a:t>11</a:t>
            </a:fld>
            <a:endParaRPr lang="en-US" altLang="zh-TW">
              <a:solidFill>
                <a:schemeClr val="bg1">
                  <a:lumMod val="10000"/>
                </a:schemeClr>
              </a:solidFill>
            </a:endParaRPr>
          </a:p>
        </p:txBody>
      </p:sp>
      <p:sp>
        <p:nvSpPr>
          <p:cNvPr id="20484" name="Rectangle 2"/>
          <p:cNvSpPr>
            <a:spLocks noGrp="1" noChangeArrowheads="1"/>
          </p:cNvSpPr>
          <p:nvPr>
            <p:ph type="title" sz="quarter"/>
          </p:nvPr>
        </p:nvSpPr>
        <p:spPr>
          <a:xfrm>
            <a:off x="381000" y="152400"/>
            <a:ext cx="8382000" cy="1431925"/>
          </a:xfrm>
          <a:solidFill>
            <a:schemeClr val="bg1"/>
          </a:solidFill>
        </p:spPr>
        <p:txBody>
          <a:bodyPr/>
          <a:lstStyle/>
          <a:p>
            <a:pPr algn="ctr" eaLnBrk="1" hangingPunct="1"/>
            <a:r>
              <a:rPr lang="en-US" altLang="zh-TW" sz="3500" smtClean="0">
                <a:solidFill>
                  <a:schemeClr val="bg1">
                    <a:lumMod val="10000"/>
                  </a:schemeClr>
                </a:solidFill>
              </a:rPr>
              <a:t>Assessment – Uterine Contractions by Palpation</a:t>
            </a:r>
          </a:p>
        </p:txBody>
      </p:sp>
      <p:sp>
        <p:nvSpPr>
          <p:cNvPr id="20487" name="Rectangle 5"/>
          <p:cNvSpPr>
            <a:spLocks noGrp="1" noChangeArrowheads="1"/>
          </p:cNvSpPr>
          <p:nvPr>
            <p:ph sz="quarter" idx="3"/>
          </p:nvPr>
        </p:nvSpPr>
        <p:spPr>
          <a:xfrm>
            <a:off x="457200" y="3951288"/>
            <a:ext cx="4030663" cy="2179637"/>
          </a:xfrm>
        </p:spPr>
        <p:txBody>
          <a:bodyPr/>
          <a:lstStyle/>
          <a:p>
            <a:pPr eaLnBrk="1" hangingPunct="1"/>
            <a:endParaRPr lang="zh-TW" altLang="zh-TW" sz="2100" smtClean="0">
              <a:solidFill>
                <a:schemeClr val="bg1">
                  <a:lumMod val="10000"/>
                </a:schemeClr>
              </a:solidFill>
            </a:endParaRPr>
          </a:p>
        </p:txBody>
      </p:sp>
      <p:sp>
        <p:nvSpPr>
          <p:cNvPr id="20488" name="Rectangle 6"/>
          <p:cNvSpPr>
            <a:spLocks noGrp="1" noChangeArrowheads="1"/>
          </p:cNvSpPr>
          <p:nvPr>
            <p:ph sz="quarter" idx="4"/>
          </p:nvPr>
        </p:nvSpPr>
        <p:spPr>
          <a:xfrm>
            <a:off x="4656138" y="3951288"/>
            <a:ext cx="4030662" cy="2179637"/>
          </a:xfrm>
        </p:spPr>
        <p:txBody>
          <a:bodyPr/>
          <a:lstStyle/>
          <a:p>
            <a:pPr eaLnBrk="1" hangingPunct="1"/>
            <a:endParaRPr lang="zh-TW" altLang="zh-TW" sz="2100" smtClean="0">
              <a:solidFill>
                <a:schemeClr val="bg1">
                  <a:lumMod val="10000"/>
                </a:schemeClr>
              </a:solidFill>
            </a:endParaRPr>
          </a:p>
        </p:txBody>
      </p:sp>
      <p:sp>
        <p:nvSpPr>
          <p:cNvPr id="20489" name="Rectangle 7"/>
          <p:cNvSpPr>
            <a:spLocks noGrp="1" noChangeArrowheads="1"/>
          </p:cNvSpPr>
          <p:nvPr>
            <p:ph type="body" idx="4294967295"/>
          </p:nvPr>
        </p:nvSpPr>
        <p:spPr>
          <a:xfrm>
            <a:off x="325582" y="1011382"/>
            <a:ext cx="8610600" cy="4114800"/>
          </a:xfrm>
          <a:prstGeom prst="rect">
            <a:avLst/>
          </a:prstGeom>
          <a:solidFill>
            <a:schemeClr val="bg1"/>
          </a:solidFill>
        </p:spPr>
        <p:txBody>
          <a:bodyPr/>
          <a:lstStyle/>
          <a:p>
            <a:pPr eaLnBrk="1" hangingPunct="1"/>
            <a:r>
              <a:rPr lang="en-US" altLang="zh-TW" sz="2100" b="1" u="sng" smtClean="0">
                <a:solidFill>
                  <a:schemeClr val="bg1">
                    <a:lumMod val="10000"/>
                  </a:schemeClr>
                </a:solidFill>
              </a:rPr>
              <a:t>Contraction</a:t>
            </a:r>
          </a:p>
          <a:p>
            <a:pPr eaLnBrk="1" hangingPunct="1">
              <a:buFont typeface="Wingdings" pitchFamily="-108" charset="2"/>
              <a:buNone/>
            </a:pPr>
            <a:r>
              <a:rPr lang="en-US" altLang="zh-TW" sz="2100" b="1" smtClean="0">
                <a:solidFill>
                  <a:schemeClr val="bg1">
                    <a:lumMod val="10000"/>
                  </a:schemeClr>
                </a:solidFill>
              </a:rPr>
              <a:t>     </a:t>
            </a:r>
            <a:r>
              <a:rPr lang="en-US" altLang="zh-TW" sz="2100" b="1" u="sng" smtClean="0">
                <a:solidFill>
                  <a:schemeClr val="bg1">
                    <a:lumMod val="10000"/>
                  </a:schemeClr>
                </a:solidFill>
              </a:rPr>
              <a:t>Intensity</a:t>
            </a:r>
            <a:endParaRPr lang="en-US" altLang="zh-TW" sz="2100" u="sng" smtClean="0">
              <a:solidFill>
                <a:schemeClr val="bg1">
                  <a:lumMod val="10000"/>
                </a:schemeClr>
              </a:solidFill>
            </a:endParaRPr>
          </a:p>
          <a:p>
            <a:pPr eaLnBrk="1" hangingPunct="1"/>
            <a:endParaRPr lang="en-US" altLang="zh-TW" sz="2100" u="sng" smtClean="0">
              <a:solidFill>
                <a:schemeClr val="bg1">
                  <a:lumMod val="10000"/>
                </a:schemeClr>
              </a:solidFill>
            </a:endParaRPr>
          </a:p>
          <a:p>
            <a:pPr lvl="1" eaLnBrk="1" hangingPunct="1"/>
            <a:r>
              <a:rPr lang="en-US" altLang="zh-TW" sz="3000" smtClean="0">
                <a:solidFill>
                  <a:schemeClr val="bg1">
                    <a:lumMod val="10000"/>
                  </a:schemeClr>
                </a:solidFill>
              </a:rPr>
              <a:t>Mild</a:t>
            </a:r>
          </a:p>
          <a:p>
            <a:pPr lvl="1" eaLnBrk="1" hangingPunct="1"/>
            <a:r>
              <a:rPr lang="en-US" altLang="zh-TW" sz="3000" smtClean="0">
                <a:solidFill>
                  <a:schemeClr val="bg1">
                    <a:lumMod val="10000"/>
                  </a:schemeClr>
                </a:solidFill>
              </a:rPr>
              <a:t>Moderate</a:t>
            </a:r>
          </a:p>
          <a:p>
            <a:pPr lvl="1" eaLnBrk="1" hangingPunct="1"/>
            <a:r>
              <a:rPr lang="en-US" altLang="zh-TW" sz="3000" smtClean="0">
                <a:solidFill>
                  <a:schemeClr val="bg1">
                    <a:lumMod val="10000"/>
                  </a:schemeClr>
                </a:solidFill>
              </a:rPr>
              <a:t>Strong</a:t>
            </a:r>
          </a:p>
        </p:txBody>
      </p:sp>
      <p:sp>
        <p:nvSpPr>
          <p:cNvPr id="20490" name="Rectangle 8"/>
          <p:cNvSpPr>
            <a:spLocks noGrp="1" noChangeArrowheads="1"/>
          </p:cNvSpPr>
          <p:nvPr>
            <p:ph type="body" sz="half" idx="4294967295"/>
          </p:nvPr>
        </p:nvSpPr>
        <p:spPr>
          <a:xfrm>
            <a:off x="4495800" y="1981200"/>
            <a:ext cx="4648200" cy="3886200"/>
          </a:xfrm>
          <a:prstGeom prst="rect">
            <a:avLst/>
          </a:prstGeom>
          <a:solidFill>
            <a:schemeClr val="bg1"/>
          </a:solidFill>
        </p:spPr>
        <p:txBody>
          <a:bodyPr/>
          <a:lstStyle/>
          <a:p>
            <a:pPr eaLnBrk="1" hangingPunct="1"/>
            <a:r>
              <a:rPr lang="en-US" altLang="zh-TW" sz="2200" b="1" u="sng" smtClean="0">
                <a:solidFill>
                  <a:schemeClr val="bg1">
                    <a:lumMod val="10000"/>
                  </a:schemeClr>
                </a:solidFill>
              </a:rPr>
              <a:t>Corresponds to Palpation of     </a:t>
            </a:r>
          </a:p>
          <a:p>
            <a:pPr eaLnBrk="1" hangingPunct="1">
              <a:buFont typeface="Wingdings" pitchFamily="-108" charset="2"/>
              <a:buNone/>
            </a:pPr>
            <a:r>
              <a:rPr lang="en-US" altLang="zh-TW" sz="2200" b="1" smtClean="0">
                <a:solidFill>
                  <a:schemeClr val="bg1">
                    <a:lumMod val="10000"/>
                  </a:schemeClr>
                </a:solidFill>
              </a:rPr>
              <a:t>     </a:t>
            </a:r>
            <a:r>
              <a:rPr lang="en-US" altLang="zh-TW" sz="2200" b="1" u="sng" smtClean="0">
                <a:solidFill>
                  <a:schemeClr val="bg1">
                    <a:lumMod val="10000"/>
                  </a:schemeClr>
                </a:solidFill>
              </a:rPr>
              <a:t>Body Part</a:t>
            </a:r>
          </a:p>
          <a:p>
            <a:pPr lvl="1" eaLnBrk="1" hangingPunct="1"/>
            <a:endParaRPr lang="en-US" altLang="zh-TW" sz="2200" b="1" u="sng" smtClean="0">
              <a:solidFill>
                <a:schemeClr val="bg1">
                  <a:lumMod val="10000"/>
                </a:schemeClr>
              </a:solidFill>
            </a:endParaRPr>
          </a:p>
          <a:p>
            <a:pPr lvl="1" eaLnBrk="1" hangingPunct="1"/>
            <a:r>
              <a:rPr lang="en-US" altLang="zh-TW" sz="3100" smtClean="0">
                <a:solidFill>
                  <a:schemeClr val="bg1">
                    <a:lumMod val="10000"/>
                  </a:schemeClr>
                </a:solidFill>
              </a:rPr>
              <a:t>Tip of nose</a:t>
            </a:r>
          </a:p>
          <a:p>
            <a:pPr lvl="1" eaLnBrk="1" hangingPunct="1"/>
            <a:r>
              <a:rPr lang="en-US" altLang="zh-TW" sz="3100" smtClean="0">
                <a:solidFill>
                  <a:schemeClr val="bg1">
                    <a:lumMod val="10000"/>
                  </a:schemeClr>
                </a:solidFill>
              </a:rPr>
              <a:t>Chin</a:t>
            </a:r>
          </a:p>
          <a:p>
            <a:pPr lvl="1" eaLnBrk="1" hangingPunct="1"/>
            <a:r>
              <a:rPr lang="en-US" altLang="zh-TW" sz="3100" smtClean="0">
                <a:solidFill>
                  <a:schemeClr val="bg1">
                    <a:lumMod val="10000"/>
                  </a:schemeClr>
                </a:solidFill>
              </a:rPr>
              <a:t>Forehead</a:t>
            </a:r>
          </a:p>
          <a:p>
            <a:pPr eaLnBrk="1" hangingPunct="1"/>
            <a:endParaRPr lang="en-US" altLang="zh-TW" u="sng" smtClean="0">
              <a:solidFill>
                <a:schemeClr val="bg1">
                  <a:lumMod val="10000"/>
                </a:schemeClr>
              </a:solidFill>
            </a:endParaRPr>
          </a:p>
          <a:p>
            <a:pPr eaLnBrk="1" hangingPunct="1">
              <a:buFont typeface="Wingdings" pitchFamily="-108" charset="2"/>
              <a:buNone/>
            </a:pPr>
            <a:endParaRPr lang="en-US" altLang="zh-TW" smtClean="0">
              <a:solidFill>
                <a:schemeClr val="bg1">
                  <a:lumMod val="10000"/>
                </a:schemeClr>
              </a:solidFill>
            </a:endParaRPr>
          </a:p>
        </p:txBody>
      </p:sp>
      <p:sp>
        <p:nvSpPr>
          <p:cNvPr id="20491" name="Rectangle 9"/>
          <p:cNvSpPr>
            <a:spLocks noChangeArrowheads="1"/>
          </p:cNvSpPr>
          <p:nvPr/>
        </p:nvSpPr>
        <p:spPr bwMode="auto">
          <a:xfrm>
            <a:off x="228600" y="5181600"/>
            <a:ext cx="8915400" cy="914400"/>
          </a:xfrm>
          <a:prstGeom prst="rect">
            <a:avLst/>
          </a:prstGeom>
          <a:solidFill>
            <a:schemeClr val="bg1"/>
          </a:solidFill>
          <a:ln w="9525">
            <a:solidFill>
              <a:schemeClr val="tx1"/>
            </a:solidFill>
            <a:miter lim="800000"/>
            <a:headEnd/>
            <a:tailEnd/>
          </a:ln>
        </p:spPr>
        <p:txBody>
          <a:bodyPr wrap="none" anchor="ctr"/>
          <a:lstStyle/>
          <a:p>
            <a:pPr algn="l"/>
            <a:r>
              <a:rPr lang="en-US" altLang="zh-TW" sz="1600">
                <a:solidFill>
                  <a:schemeClr val="bg1">
                    <a:lumMod val="10000"/>
                  </a:schemeClr>
                </a:solidFill>
              </a:rPr>
              <a:t>Place hand on fundus of uterus to assess uterine contractions. Keep hand on fundus throughout </a:t>
            </a:r>
          </a:p>
          <a:p>
            <a:pPr algn="l"/>
            <a:r>
              <a:rPr lang="en-US" altLang="zh-TW" sz="1600">
                <a:solidFill>
                  <a:schemeClr val="bg1">
                    <a:lumMod val="10000"/>
                  </a:schemeClr>
                </a:solidFill>
              </a:rPr>
              <a:t>several contractions to determine difference between relaxation and contraction increasing</a:t>
            </a:r>
          </a:p>
          <a:p>
            <a:pPr algn="l"/>
            <a:r>
              <a:rPr lang="en-US" altLang="zh-TW" sz="1600">
                <a:solidFill>
                  <a:schemeClr val="bg1">
                    <a:lumMod val="10000"/>
                  </a:schemeClr>
                </a:solidFill>
              </a:rPr>
              <a:t> in intensity  to peak and then decreasing in intensity to relaxation. Use key above.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lgn="ctr" eaLnBrk="1" hangingPunct="1"/>
            <a:r>
              <a:rPr lang="en-US" altLang="zh-TW" smtClean="0">
                <a:solidFill>
                  <a:schemeClr val="bg1">
                    <a:lumMod val="10000"/>
                  </a:schemeClr>
                </a:solidFill>
              </a:rPr>
              <a:t>Intrauterine Pressure Catheter</a:t>
            </a:r>
          </a:p>
        </p:txBody>
      </p:sp>
      <p:sp>
        <p:nvSpPr>
          <p:cNvPr id="22531" name="Rectangle 5"/>
          <p:cNvSpPr>
            <a:spLocks noGrp="1" noChangeArrowheads="1"/>
          </p:cNvSpPr>
          <p:nvPr>
            <p:ph type="body" sz="half" idx="1"/>
          </p:nvPr>
        </p:nvSpPr>
        <p:spPr/>
        <p:txBody>
          <a:bodyPr/>
          <a:lstStyle/>
          <a:p>
            <a:pPr eaLnBrk="1" hangingPunct="1">
              <a:lnSpc>
                <a:spcPct val="90000"/>
              </a:lnSpc>
            </a:pPr>
            <a:r>
              <a:rPr lang="en-US" altLang="zh-TW" sz="2600" smtClean="0">
                <a:solidFill>
                  <a:schemeClr val="bg1">
                    <a:lumMod val="10000"/>
                  </a:schemeClr>
                </a:solidFill>
              </a:rPr>
              <a:t>Requires ROM</a:t>
            </a:r>
          </a:p>
          <a:p>
            <a:pPr eaLnBrk="1" hangingPunct="1">
              <a:lnSpc>
                <a:spcPct val="90000"/>
              </a:lnSpc>
            </a:pPr>
            <a:r>
              <a:rPr lang="en-US" altLang="zh-TW" sz="2600" smtClean="0">
                <a:solidFill>
                  <a:schemeClr val="bg1">
                    <a:lumMod val="10000"/>
                  </a:schemeClr>
                </a:solidFill>
              </a:rPr>
              <a:t>Pressure of contractions measured in mm Hg</a:t>
            </a:r>
          </a:p>
          <a:p>
            <a:pPr eaLnBrk="1" hangingPunct="1">
              <a:lnSpc>
                <a:spcPct val="90000"/>
              </a:lnSpc>
            </a:pPr>
            <a:r>
              <a:rPr lang="en-US" altLang="zh-TW" sz="2600" smtClean="0">
                <a:solidFill>
                  <a:schemeClr val="bg1">
                    <a:lumMod val="10000"/>
                  </a:schemeClr>
                </a:solidFill>
              </a:rPr>
              <a:t>Provides measurement of strength of UC</a:t>
            </a:r>
          </a:p>
          <a:p>
            <a:pPr eaLnBrk="1" hangingPunct="1">
              <a:lnSpc>
                <a:spcPct val="90000"/>
              </a:lnSpc>
            </a:pPr>
            <a:r>
              <a:rPr lang="en-US" altLang="zh-TW" sz="2600" smtClean="0">
                <a:solidFill>
                  <a:schemeClr val="bg1">
                    <a:lumMod val="10000"/>
                  </a:schemeClr>
                </a:solidFill>
              </a:rPr>
              <a:t>Notation must be made of resting tone (should be below 20 mm Hg)</a:t>
            </a:r>
          </a:p>
          <a:p>
            <a:pPr eaLnBrk="1" hangingPunct="1">
              <a:lnSpc>
                <a:spcPct val="90000"/>
              </a:lnSpc>
            </a:pPr>
            <a:r>
              <a:rPr lang="en-US" altLang="zh-TW" sz="2600" smtClean="0">
                <a:solidFill>
                  <a:schemeClr val="bg1">
                    <a:lumMod val="10000"/>
                  </a:schemeClr>
                </a:solidFill>
              </a:rPr>
              <a:t>Can be re-zeroed if baseline increases</a:t>
            </a:r>
          </a:p>
        </p:txBody>
      </p:sp>
      <p:sp>
        <p:nvSpPr>
          <p:cNvPr id="22532" name="Rectangle 6"/>
          <p:cNvSpPr>
            <a:spLocks noGrp="1" noChangeArrowheads="1"/>
          </p:cNvSpPr>
          <p:nvPr>
            <p:ph type="body" sz="half" idx="2"/>
          </p:nvPr>
        </p:nvSpPr>
        <p:spPr/>
        <p:txBody>
          <a:bodyPr/>
          <a:lstStyle/>
          <a:p>
            <a:pPr eaLnBrk="1" hangingPunct="1">
              <a:lnSpc>
                <a:spcPct val="90000"/>
              </a:lnSpc>
            </a:pPr>
            <a:r>
              <a:rPr lang="en-US" altLang="zh-TW" sz="2600" smtClean="0">
                <a:solidFill>
                  <a:schemeClr val="bg1">
                    <a:lumMod val="10000"/>
                  </a:schemeClr>
                </a:solidFill>
              </a:rPr>
              <a:t>More accurate due to direct measurement of intrauterine pressure</a:t>
            </a:r>
          </a:p>
        </p:txBody>
      </p:sp>
      <p:pic>
        <p:nvPicPr>
          <p:cNvPr id="22533" name="Picture 4" descr="intran-nav"/>
          <p:cNvPicPr>
            <a:picLocks noChangeAspect="1" noChangeArrowheads="1"/>
          </p:cNvPicPr>
          <p:nvPr/>
        </p:nvPicPr>
        <p:blipFill>
          <a:blip r:embed="rId2"/>
          <a:srcRect/>
          <a:stretch>
            <a:fillRect/>
          </a:stretch>
        </p:blipFill>
        <p:spPr bwMode="auto">
          <a:xfrm>
            <a:off x="5181600" y="3733800"/>
            <a:ext cx="2895600" cy="215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ctr" eaLnBrk="1" hangingPunct="1"/>
            <a:r>
              <a:rPr lang="en-US" altLang="zh-TW" smtClean="0">
                <a:solidFill>
                  <a:schemeClr val="bg1">
                    <a:lumMod val="10000"/>
                  </a:schemeClr>
                </a:solidFill>
              </a:rPr>
              <a:t>Terminology for Describing Uterine Activity</a:t>
            </a:r>
          </a:p>
        </p:txBody>
      </p:sp>
      <p:sp>
        <p:nvSpPr>
          <p:cNvPr id="23555" name="Rectangle 3"/>
          <p:cNvSpPr>
            <a:spLocks noGrp="1" noChangeArrowheads="1"/>
          </p:cNvSpPr>
          <p:nvPr>
            <p:ph type="body" idx="1"/>
          </p:nvPr>
        </p:nvSpPr>
        <p:spPr/>
        <p:txBody>
          <a:bodyPr/>
          <a:lstStyle/>
          <a:p>
            <a:pPr eaLnBrk="1" hangingPunct="1"/>
            <a:endParaRPr lang="en-US" altLang="zh-TW" i="1" smtClean="0">
              <a:solidFill>
                <a:schemeClr val="bg1">
                  <a:lumMod val="10000"/>
                </a:schemeClr>
              </a:solidFill>
              <a:sym typeface="Symbol" pitchFamily="-108" charset="2"/>
            </a:endParaRPr>
          </a:p>
          <a:p>
            <a:pPr eaLnBrk="1" hangingPunct="1"/>
            <a:endParaRPr lang="en-US" altLang="zh-TW" i="1" smtClean="0">
              <a:solidFill>
                <a:schemeClr val="bg1">
                  <a:lumMod val="10000"/>
                </a:schemeClr>
              </a:solidFill>
              <a:sym typeface="Symbol" pitchFamily="-108" charset="2"/>
            </a:endParaRPr>
          </a:p>
          <a:p>
            <a:pPr eaLnBrk="1" hangingPunct="1"/>
            <a:r>
              <a:rPr lang="en-US" altLang="zh-TW" i="1" smtClean="0">
                <a:solidFill>
                  <a:schemeClr val="bg1">
                    <a:lumMod val="10000"/>
                  </a:schemeClr>
                </a:solidFill>
                <a:sym typeface="Symbol" pitchFamily="-108" charset="2"/>
              </a:rPr>
              <a:t>Normal</a:t>
            </a:r>
          </a:p>
          <a:p>
            <a:pPr eaLnBrk="1" hangingPunct="1"/>
            <a:r>
              <a:rPr lang="en-US" altLang="zh-TW" i="1" smtClean="0">
                <a:solidFill>
                  <a:schemeClr val="bg1">
                    <a:lumMod val="10000"/>
                  </a:schemeClr>
                </a:solidFill>
                <a:sym typeface="Symbol" pitchFamily="-108" charset="2"/>
              </a:rPr>
              <a:t>Hypotonus and Hypertonus</a:t>
            </a:r>
          </a:p>
          <a:p>
            <a:pPr eaLnBrk="1" hangingPunct="1"/>
            <a:r>
              <a:rPr lang="en-US" altLang="zh-TW" i="1" smtClean="0">
                <a:solidFill>
                  <a:schemeClr val="bg1">
                    <a:lumMod val="10000"/>
                  </a:schemeClr>
                </a:solidFill>
                <a:sym typeface="Symbol" pitchFamily="-108" charset="2"/>
              </a:rPr>
              <a:t>Multiphasic – dysfunctional</a:t>
            </a:r>
          </a:p>
          <a:p>
            <a:pPr eaLnBrk="1" hangingPunct="1"/>
            <a:r>
              <a:rPr lang="en-US" altLang="zh-TW" i="1" smtClean="0">
                <a:solidFill>
                  <a:schemeClr val="bg1">
                    <a:lumMod val="10000"/>
                  </a:schemeClr>
                </a:solidFill>
                <a:sym typeface="Symbol" pitchFamily="-108" charset="2"/>
              </a:rPr>
              <a:t>Tachysystole</a:t>
            </a:r>
          </a:p>
          <a:p>
            <a:pPr eaLnBrk="1" hangingPunct="1">
              <a:buFont typeface="Wingdings" pitchFamily="-108" charset="2"/>
              <a:buNone/>
            </a:pPr>
            <a:r>
              <a:rPr lang="en-US" altLang="zh-TW" i="1" smtClean="0">
                <a:solidFill>
                  <a:schemeClr val="bg1">
                    <a:lumMod val="10000"/>
                  </a:schemeClr>
                </a:solidFill>
                <a:sym typeface="Symbol" pitchFamily="-108" charset="2"/>
              </a:rPr>
              <a:t>	</a:t>
            </a:r>
          </a:p>
          <a:p>
            <a:pPr eaLnBrk="1" hangingPunct="1"/>
            <a:endParaRPr lang="en-US" altLang="zh-TW" i="1" smtClean="0">
              <a:solidFill>
                <a:schemeClr val="bg1">
                  <a:lumMod val="10000"/>
                </a:schemeClr>
              </a:solidFill>
              <a:sym typeface="Symbol" pitchFamily="-108" charset="2"/>
            </a:endParaRPr>
          </a:p>
        </p:txBody>
      </p:sp>
      <p:pic>
        <p:nvPicPr>
          <p:cNvPr id="23556" name="Picture 4" descr="16"/>
          <p:cNvPicPr>
            <a:picLocks noChangeAspect="1" noChangeArrowheads="1" noCrop="1"/>
          </p:cNvPicPr>
          <p:nvPr/>
        </p:nvPicPr>
        <p:blipFill>
          <a:blip r:embed="rId2"/>
          <a:srcRect/>
          <a:stretch>
            <a:fillRect/>
          </a:stretch>
        </p:blipFill>
        <p:spPr bwMode="auto">
          <a:xfrm>
            <a:off x="6324600" y="1676400"/>
            <a:ext cx="25908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ja03"/>
          <p:cNvPicPr>
            <a:picLocks noChangeAspect="1" noChangeArrowheads="1"/>
          </p:cNvPicPr>
          <p:nvPr/>
        </p:nvPicPr>
        <p:blipFill>
          <a:blip r:embed="rId3"/>
          <a:srcRect/>
          <a:stretch>
            <a:fillRect/>
          </a:stretch>
        </p:blipFill>
        <p:spPr bwMode="auto">
          <a:xfrm>
            <a:off x="381000" y="1600200"/>
            <a:ext cx="8305800" cy="4800600"/>
          </a:xfrm>
          <a:prstGeom prst="rect">
            <a:avLst/>
          </a:prstGeom>
          <a:solidFill>
            <a:srgbClr val="003399"/>
          </a:solidFill>
          <a:ln w="9525">
            <a:noFill/>
            <a:miter lim="800000"/>
            <a:headEnd/>
            <a:tailEnd/>
          </a:ln>
        </p:spPr>
      </p:pic>
      <p:sp>
        <p:nvSpPr>
          <p:cNvPr id="24579" name="Rectangle 3"/>
          <p:cNvSpPr>
            <a:spLocks noGrp="1" noChangeArrowheads="1"/>
          </p:cNvSpPr>
          <p:nvPr>
            <p:ph type="title"/>
          </p:nvPr>
        </p:nvSpPr>
        <p:spPr>
          <a:xfrm>
            <a:off x="457200" y="457200"/>
            <a:ext cx="8305800" cy="1143000"/>
          </a:xfrm>
        </p:spPr>
        <p:txBody>
          <a:bodyPr/>
          <a:lstStyle/>
          <a:p>
            <a:pPr algn="ctr" eaLnBrk="1" hangingPunct="1"/>
            <a:r>
              <a:rPr lang="en-US" altLang="zh-TW" sz="2900" smtClean="0">
                <a:solidFill>
                  <a:schemeClr val="bg1">
                    <a:lumMod val="10000"/>
                  </a:schemeClr>
                </a:solidFill>
              </a:rPr>
              <a:t>Normal, Hypotonic &amp; Hypertonic Contractions</a:t>
            </a:r>
          </a:p>
        </p:txBody>
      </p:sp>
      <p:sp>
        <p:nvSpPr>
          <p:cNvPr id="24580" name="Oval 4"/>
          <p:cNvSpPr>
            <a:spLocks noChangeArrowheads="1"/>
          </p:cNvSpPr>
          <p:nvPr/>
        </p:nvSpPr>
        <p:spPr bwMode="auto">
          <a:xfrm flipH="1">
            <a:off x="4572000" y="1752600"/>
            <a:ext cx="3048000" cy="381000"/>
          </a:xfrm>
          <a:prstGeom prst="ellipse">
            <a:avLst/>
          </a:prstGeom>
          <a:solidFill>
            <a:schemeClr val="bg1"/>
          </a:solidFill>
          <a:ln w="9525">
            <a:solidFill>
              <a:schemeClr val="tx1"/>
            </a:solidFill>
            <a:round/>
            <a:headEnd/>
            <a:tailEnd/>
          </a:ln>
        </p:spPr>
        <p:txBody>
          <a:bodyPr wrap="none" anchor="ctr"/>
          <a:lstStyle/>
          <a:p>
            <a:r>
              <a:rPr lang="en-US" altLang="zh-TW" sz="2000" b="1">
                <a:solidFill>
                  <a:schemeClr val="bg1">
                    <a:lumMod val="10000"/>
                  </a:schemeClr>
                </a:solidFill>
                <a:latin typeface="Times New Roman" pitchFamily="-108" charset="0"/>
              </a:rPr>
              <a:t>Bell shaped</a:t>
            </a:r>
          </a:p>
        </p:txBody>
      </p:sp>
      <p:sp>
        <p:nvSpPr>
          <p:cNvPr id="24581" name="Oval 5"/>
          <p:cNvSpPr>
            <a:spLocks noChangeArrowheads="1"/>
          </p:cNvSpPr>
          <p:nvPr/>
        </p:nvSpPr>
        <p:spPr bwMode="auto">
          <a:xfrm flipH="1">
            <a:off x="3962400" y="6019800"/>
            <a:ext cx="4648200" cy="838200"/>
          </a:xfrm>
          <a:prstGeom prst="ellipse">
            <a:avLst/>
          </a:prstGeom>
          <a:solidFill>
            <a:schemeClr val="bg1"/>
          </a:solidFill>
          <a:ln w="9525">
            <a:solidFill>
              <a:schemeClr val="tx1"/>
            </a:solidFill>
            <a:round/>
            <a:headEnd/>
            <a:tailEnd/>
          </a:ln>
        </p:spPr>
        <p:txBody>
          <a:bodyPr wrap="none" anchor="ctr"/>
          <a:lstStyle/>
          <a:p>
            <a:pPr algn="l"/>
            <a:r>
              <a:rPr lang="en-US" altLang="zh-TW" sz="2000" b="1">
                <a:solidFill>
                  <a:schemeClr val="bg1">
                    <a:lumMod val="10000"/>
                  </a:schemeClr>
                </a:solidFill>
                <a:latin typeface="Times New Roman" pitchFamily="-108" charset="0"/>
              </a:rPr>
              <a:t>Uncoordinated contraction pattern </a:t>
            </a:r>
          </a:p>
        </p:txBody>
      </p:sp>
      <p:sp>
        <p:nvSpPr>
          <p:cNvPr id="24582" name="Oval 6"/>
          <p:cNvSpPr>
            <a:spLocks noChangeArrowheads="1"/>
          </p:cNvSpPr>
          <p:nvPr/>
        </p:nvSpPr>
        <p:spPr bwMode="auto">
          <a:xfrm>
            <a:off x="5791200" y="3429000"/>
            <a:ext cx="2286000" cy="609600"/>
          </a:xfrm>
          <a:prstGeom prst="ellipse">
            <a:avLst/>
          </a:prstGeom>
          <a:solidFill>
            <a:schemeClr val="bg1"/>
          </a:solidFill>
          <a:ln w="9525">
            <a:solidFill>
              <a:schemeClr val="tx1"/>
            </a:solidFill>
            <a:round/>
            <a:headEnd/>
            <a:tailEnd/>
          </a:ln>
        </p:spPr>
        <p:txBody>
          <a:bodyPr wrap="none" anchor="ctr"/>
          <a:lstStyle/>
          <a:p>
            <a:pPr eaLnBrk="0" hangingPunct="0"/>
            <a:r>
              <a:rPr lang="en-US" altLang="zh-TW" sz="2000">
                <a:solidFill>
                  <a:schemeClr val="bg1">
                    <a:lumMod val="10000"/>
                  </a:schemeClr>
                </a:solidFill>
              </a:rPr>
              <a:t>Weak contraction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solidFill>
            <a:schemeClr val="bg1"/>
          </a:solidFill>
        </p:spPr>
        <p:txBody>
          <a:bodyPr/>
          <a:lstStyle/>
          <a:p>
            <a:pPr algn="ctr" eaLnBrk="1" hangingPunct="1"/>
            <a:r>
              <a:rPr lang="en-US" altLang="zh-TW" sz="4300" smtClean="0">
                <a:solidFill>
                  <a:schemeClr val="bg1">
                    <a:lumMod val="10000"/>
                  </a:schemeClr>
                </a:solidFill>
              </a:rPr>
              <a:t>Uterine Hypertonus</a:t>
            </a:r>
          </a:p>
        </p:txBody>
      </p:sp>
      <p:sp>
        <p:nvSpPr>
          <p:cNvPr id="26627" name="Rectangle 3"/>
          <p:cNvSpPr>
            <a:spLocks noGrp="1" noChangeArrowheads="1"/>
          </p:cNvSpPr>
          <p:nvPr>
            <p:ph type="body" idx="1"/>
          </p:nvPr>
        </p:nvSpPr>
        <p:spPr/>
        <p:txBody>
          <a:bodyPr/>
          <a:lstStyle/>
          <a:p>
            <a:pPr eaLnBrk="1" hangingPunct="1"/>
            <a:endParaRPr lang="zh-TW" altLang="zh-TW" smtClean="0">
              <a:solidFill>
                <a:schemeClr val="bg1">
                  <a:lumMod val="10000"/>
                </a:schemeClr>
              </a:solidFill>
            </a:endParaRPr>
          </a:p>
        </p:txBody>
      </p:sp>
      <p:pic>
        <p:nvPicPr>
          <p:cNvPr id="26628" name="Picture 4" descr="ja17"/>
          <p:cNvPicPr>
            <a:picLocks noChangeAspect="1" noChangeArrowheads="1"/>
          </p:cNvPicPr>
          <p:nvPr/>
        </p:nvPicPr>
        <p:blipFill>
          <a:blip r:embed="rId3"/>
          <a:srcRect/>
          <a:stretch>
            <a:fillRect/>
          </a:stretch>
        </p:blipFill>
        <p:spPr bwMode="auto">
          <a:xfrm>
            <a:off x="533400" y="1676400"/>
            <a:ext cx="7924800" cy="4038600"/>
          </a:xfrm>
          <a:prstGeom prst="rect">
            <a:avLst/>
          </a:prstGeom>
          <a:solidFill>
            <a:schemeClr val="accent1"/>
          </a:solidFill>
          <a:ln w="9525">
            <a:solidFill>
              <a:schemeClr val="bg2"/>
            </a:solidFill>
            <a:miter lim="800000"/>
            <a:headEnd/>
            <a:tailEnd/>
          </a:ln>
        </p:spPr>
      </p:pic>
      <p:sp>
        <p:nvSpPr>
          <p:cNvPr id="26629" name="Rectangle 5"/>
          <p:cNvSpPr>
            <a:spLocks noChangeArrowheads="1"/>
          </p:cNvSpPr>
          <p:nvPr/>
        </p:nvSpPr>
        <p:spPr bwMode="auto">
          <a:xfrm>
            <a:off x="381000" y="5029200"/>
            <a:ext cx="8001000" cy="1371600"/>
          </a:xfrm>
          <a:prstGeom prst="rect">
            <a:avLst/>
          </a:prstGeom>
          <a:solidFill>
            <a:schemeClr val="bg1"/>
          </a:solidFill>
          <a:ln w="9525">
            <a:solidFill>
              <a:schemeClr val="tx1"/>
            </a:solidFill>
            <a:miter lim="800000"/>
            <a:headEnd/>
            <a:tailEnd/>
          </a:ln>
        </p:spPr>
        <p:txBody>
          <a:bodyPr wrap="none" anchor="ctr"/>
          <a:lstStyle/>
          <a:p>
            <a:pPr algn="l"/>
            <a:r>
              <a:rPr lang="en-US" altLang="zh-TW" sz="2400" b="1">
                <a:solidFill>
                  <a:schemeClr val="bg1">
                    <a:lumMod val="10000"/>
                  </a:schemeClr>
                </a:solidFill>
              </a:rPr>
              <a:t>Hypertonus</a:t>
            </a:r>
            <a:r>
              <a:rPr lang="en-US" altLang="zh-TW" sz="2400">
                <a:solidFill>
                  <a:schemeClr val="bg1">
                    <a:lumMod val="10000"/>
                  </a:schemeClr>
                </a:solidFill>
              </a:rPr>
              <a:t> </a:t>
            </a:r>
            <a:r>
              <a:rPr lang="en-US" altLang="zh-TW" sz="2000">
                <a:solidFill>
                  <a:schemeClr val="bg1">
                    <a:lumMod val="10000"/>
                  </a:schemeClr>
                </a:solidFill>
              </a:rPr>
              <a:t>-  insufficient relaxation between contractions. </a:t>
            </a:r>
          </a:p>
          <a:p>
            <a:pPr algn="l"/>
            <a:r>
              <a:rPr lang="en-US" altLang="zh-TW" sz="2000">
                <a:solidFill>
                  <a:schemeClr val="bg1">
                    <a:lumMod val="10000"/>
                  </a:schemeClr>
                </a:solidFill>
              </a:rPr>
              <a:t>Uterus not soft between contractions</a:t>
            </a:r>
          </a:p>
          <a:p>
            <a:pPr algn="l"/>
            <a:r>
              <a:rPr lang="en-US" altLang="zh-TW" sz="2000">
                <a:solidFill>
                  <a:schemeClr val="bg1">
                    <a:lumMod val="10000"/>
                  </a:schemeClr>
                </a:solidFill>
              </a:rPr>
              <a:t>If IUPC in place pressure between UC  is  </a:t>
            </a:r>
            <a:r>
              <a:rPr lang="en-US" altLang="zh-TW" sz="2000">
                <a:solidFill>
                  <a:schemeClr val="bg1">
                    <a:lumMod val="10000"/>
                  </a:schemeClr>
                </a:solidFill>
                <a:sym typeface="Symbol" pitchFamily="-108" charset="2"/>
              </a:rPr>
              <a:t> 20-25 mmHg</a:t>
            </a:r>
            <a:r>
              <a:rPr lang="en-US" altLang="zh-TW" sz="2000">
                <a:solidFill>
                  <a:schemeClr val="bg1">
                    <a:lumMod val="10000"/>
                  </a:schemeClr>
                </a:solidFill>
              </a:rPr>
              <a:t>.</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ctr" eaLnBrk="1" hangingPunct="1"/>
            <a:r>
              <a:rPr lang="en-US" altLang="zh-TW" sz="2500" b="1" smtClean="0">
                <a:solidFill>
                  <a:schemeClr val="bg1">
                    <a:lumMod val="10000"/>
                  </a:schemeClr>
                </a:solidFill>
              </a:rPr>
              <a:t>Multiphasic Contractions</a:t>
            </a:r>
            <a:r>
              <a:rPr lang="en-US" altLang="zh-TW" sz="2100" smtClean="0">
                <a:solidFill>
                  <a:schemeClr val="bg1">
                    <a:lumMod val="10000"/>
                  </a:schemeClr>
                </a:solidFill>
              </a:rPr>
              <a:t> – (coupling or tripling) </a:t>
            </a:r>
            <a:br>
              <a:rPr lang="en-US" altLang="zh-TW" sz="2100" smtClean="0">
                <a:solidFill>
                  <a:schemeClr val="bg1">
                    <a:lumMod val="10000"/>
                  </a:schemeClr>
                </a:solidFill>
              </a:rPr>
            </a:br>
            <a:r>
              <a:rPr lang="en-US" altLang="zh-TW" sz="2100" smtClean="0">
                <a:solidFill>
                  <a:schemeClr val="bg1">
                    <a:lumMod val="10000"/>
                  </a:schemeClr>
                </a:solidFill>
              </a:rPr>
              <a:t>  - may be caused by over saturation of uterine oxytocin  </a:t>
            </a:r>
            <a:br>
              <a:rPr lang="en-US" altLang="zh-TW" sz="2100" smtClean="0">
                <a:solidFill>
                  <a:schemeClr val="bg1">
                    <a:lumMod val="10000"/>
                  </a:schemeClr>
                </a:solidFill>
              </a:rPr>
            </a:br>
            <a:r>
              <a:rPr lang="en-US" altLang="zh-TW" sz="2100" smtClean="0">
                <a:solidFill>
                  <a:schemeClr val="bg1">
                    <a:lumMod val="10000"/>
                  </a:schemeClr>
                </a:solidFill>
              </a:rPr>
              <a:t>    receptor sites</a:t>
            </a:r>
          </a:p>
        </p:txBody>
      </p:sp>
      <p:pic>
        <p:nvPicPr>
          <p:cNvPr id="28675" name="Picture 3"/>
          <p:cNvPicPr>
            <a:picLocks noGrp="1" noChangeAspect="1" noChangeArrowheads="1"/>
          </p:cNvPicPr>
          <p:nvPr>
            <p:ph type="body" idx="1"/>
          </p:nvPr>
        </p:nvPicPr>
        <p:blipFill>
          <a:blip r:embed="rId3"/>
          <a:srcRect t="24074" b="9259"/>
          <a:stretch>
            <a:fillRect/>
          </a:stretch>
        </p:blipFill>
        <p:spPr>
          <a:xfrm>
            <a:off x="685800" y="1981200"/>
            <a:ext cx="7772400" cy="4191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ctr" eaLnBrk="1" hangingPunct="1"/>
            <a:r>
              <a:rPr lang="en-US" altLang="zh-TW" sz="2900" b="1" smtClean="0">
                <a:solidFill>
                  <a:schemeClr val="bg1">
                    <a:lumMod val="10000"/>
                  </a:schemeClr>
                </a:solidFill>
              </a:rPr>
              <a:t>Tachysystole</a:t>
            </a:r>
            <a:r>
              <a:rPr lang="en-US" altLang="zh-TW" sz="2900" smtClean="0">
                <a:solidFill>
                  <a:schemeClr val="bg1">
                    <a:lumMod val="10000"/>
                  </a:schemeClr>
                </a:solidFill>
              </a:rPr>
              <a:t/>
            </a:r>
            <a:br>
              <a:rPr lang="en-US" altLang="zh-TW" sz="2900" smtClean="0">
                <a:solidFill>
                  <a:schemeClr val="bg1">
                    <a:lumMod val="10000"/>
                  </a:schemeClr>
                </a:solidFill>
              </a:rPr>
            </a:br>
            <a:endParaRPr lang="en-US" altLang="zh-TW" sz="2900" smtClean="0">
              <a:solidFill>
                <a:schemeClr val="bg1">
                  <a:lumMod val="10000"/>
                </a:schemeClr>
              </a:solidFill>
            </a:endParaRPr>
          </a:p>
        </p:txBody>
      </p:sp>
      <p:sp>
        <p:nvSpPr>
          <p:cNvPr id="30723" name="Rectangle 3"/>
          <p:cNvSpPr>
            <a:spLocks noGrp="1" noChangeArrowheads="1"/>
          </p:cNvSpPr>
          <p:nvPr>
            <p:ph type="body" idx="1"/>
          </p:nvPr>
        </p:nvSpPr>
        <p:spPr/>
        <p:txBody>
          <a:bodyPr/>
          <a:lstStyle/>
          <a:p>
            <a:pPr eaLnBrk="1" hangingPunct="1">
              <a:lnSpc>
                <a:spcPct val="90000"/>
              </a:lnSpc>
            </a:pPr>
            <a:r>
              <a:rPr lang="en-US" altLang="zh-TW" sz="2600" smtClean="0">
                <a:solidFill>
                  <a:schemeClr val="bg1">
                    <a:lumMod val="10000"/>
                  </a:schemeClr>
                </a:solidFill>
                <a:sym typeface="Symbol" pitchFamily="-108" charset="2"/>
              </a:rPr>
              <a:t>&gt; 5 in 10 minutes contractions averaged over a 30 minute window</a:t>
            </a:r>
            <a:br>
              <a:rPr lang="en-US" altLang="zh-TW" sz="2600" smtClean="0">
                <a:solidFill>
                  <a:schemeClr val="bg1">
                    <a:lumMod val="10000"/>
                  </a:schemeClr>
                </a:solidFill>
                <a:sym typeface="Symbol" pitchFamily="-108" charset="2"/>
              </a:rPr>
            </a:br>
            <a:endParaRPr lang="en-US" altLang="zh-TW" sz="2600" smtClean="0">
              <a:solidFill>
                <a:schemeClr val="bg1">
                  <a:lumMod val="10000"/>
                </a:schemeClr>
              </a:solidFill>
              <a:sym typeface="Symbol" pitchFamily="-108" charset="2"/>
            </a:endParaRPr>
          </a:p>
          <a:p>
            <a:pPr lvl="1" eaLnBrk="1" hangingPunct="1">
              <a:lnSpc>
                <a:spcPct val="90000"/>
              </a:lnSpc>
            </a:pPr>
            <a:r>
              <a:rPr lang="en-US" altLang="zh-TW" sz="2000" smtClean="0">
                <a:solidFill>
                  <a:schemeClr val="bg1">
                    <a:lumMod val="10000"/>
                  </a:schemeClr>
                </a:solidFill>
                <a:sym typeface="Symbol" pitchFamily="-108" charset="2"/>
              </a:rPr>
              <a:t>Always in relation to the presence or absence of        decelerations.</a:t>
            </a:r>
            <a:br>
              <a:rPr lang="en-US" altLang="zh-TW" sz="2000" smtClean="0">
                <a:solidFill>
                  <a:schemeClr val="bg1">
                    <a:lumMod val="10000"/>
                  </a:schemeClr>
                </a:solidFill>
                <a:sym typeface="Symbol" pitchFamily="-108" charset="2"/>
              </a:rPr>
            </a:br>
            <a:endParaRPr lang="en-US" altLang="zh-TW" sz="2000" smtClean="0">
              <a:solidFill>
                <a:schemeClr val="bg1">
                  <a:lumMod val="10000"/>
                </a:schemeClr>
              </a:solidFill>
              <a:sym typeface="Symbol" pitchFamily="-108" charset="2"/>
            </a:endParaRPr>
          </a:p>
          <a:p>
            <a:pPr lvl="1" eaLnBrk="1" hangingPunct="1">
              <a:lnSpc>
                <a:spcPct val="90000"/>
              </a:lnSpc>
            </a:pPr>
            <a:r>
              <a:rPr lang="en-US" altLang="zh-TW" sz="2000" smtClean="0">
                <a:solidFill>
                  <a:schemeClr val="bg1">
                    <a:lumMod val="10000"/>
                  </a:schemeClr>
                </a:solidFill>
                <a:sym typeface="Symbol" pitchFamily="-108" charset="2"/>
              </a:rPr>
              <a:t>Applies to both spontaneous or stimulated labor</a:t>
            </a:r>
          </a:p>
          <a:p>
            <a:pPr lvl="1" eaLnBrk="1" hangingPunct="1">
              <a:lnSpc>
                <a:spcPct val="90000"/>
              </a:lnSpc>
            </a:pPr>
            <a:endParaRPr lang="en-US" altLang="zh-TW" sz="2000" smtClean="0">
              <a:solidFill>
                <a:schemeClr val="bg1">
                  <a:lumMod val="10000"/>
                </a:schemeClr>
              </a:solidFill>
              <a:sym typeface="Symbol" pitchFamily="-108" charset="2"/>
            </a:endParaRPr>
          </a:p>
          <a:p>
            <a:pPr lvl="1" eaLnBrk="1" hangingPunct="1">
              <a:lnSpc>
                <a:spcPct val="90000"/>
              </a:lnSpc>
            </a:pPr>
            <a:r>
              <a:rPr lang="en-US" altLang="zh-TW" sz="2000" smtClean="0">
                <a:solidFill>
                  <a:schemeClr val="bg1">
                    <a:lumMod val="10000"/>
                  </a:schemeClr>
                </a:solidFill>
                <a:sym typeface="Symbol" pitchFamily="-108" charset="2"/>
              </a:rPr>
              <a:t>Interventions </a:t>
            </a:r>
            <a:r>
              <a:rPr lang="en-US" altLang="zh-TW" sz="2000" u="sng" smtClean="0">
                <a:solidFill>
                  <a:schemeClr val="bg1">
                    <a:lumMod val="10000"/>
                  </a:schemeClr>
                </a:solidFill>
                <a:sym typeface="Symbol" pitchFamily="-108" charset="2"/>
              </a:rPr>
              <a:t>MUST</a:t>
            </a:r>
            <a:r>
              <a:rPr lang="en-US" altLang="zh-TW" sz="2000" smtClean="0">
                <a:solidFill>
                  <a:schemeClr val="bg1">
                    <a:lumMod val="10000"/>
                  </a:schemeClr>
                </a:solidFill>
                <a:sym typeface="Symbol" pitchFamily="-108" charset="2"/>
              </a:rPr>
              <a:t> be performed </a:t>
            </a:r>
            <a:r>
              <a:rPr lang="en-US" altLang="zh-TW" sz="2000" u="sng" smtClean="0">
                <a:solidFill>
                  <a:schemeClr val="bg1">
                    <a:lumMod val="10000"/>
                  </a:schemeClr>
                </a:solidFill>
                <a:sym typeface="Symbol" pitchFamily="-108" charset="2"/>
              </a:rPr>
              <a:t>AND</a:t>
            </a:r>
            <a:r>
              <a:rPr lang="en-US" altLang="zh-TW" sz="2000" smtClean="0">
                <a:solidFill>
                  <a:schemeClr val="bg1">
                    <a:lumMod val="10000"/>
                  </a:schemeClr>
                </a:solidFill>
                <a:sym typeface="Symbol" pitchFamily="-108" charset="2"/>
              </a:rPr>
              <a:t> documented</a:t>
            </a:r>
          </a:p>
          <a:p>
            <a:pPr lvl="1" eaLnBrk="1" hangingPunct="1">
              <a:lnSpc>
                <a:spcPct val="90000"/>
              </a:lnSpc>
            </a:pPr>
            <a:endParaRPr lang="en-US" altLang="zh-TW" sz="2000" i="1" smtClean="0">
              <a:solidFill>
                <a:schemeClr val="bg1">
                  <a:lumMod val="10000"/>
                </a:schemeClr>
              </a:solidFill>
              <a:sym typeface="Symbol" pitchFamily="-108" charset="2"/>
            </a:endParaRPr>
          </a:p>
          <a:p>
            <a:pPr lvl="2" eaLnBrk="1" hangingPunct="1">
              <a:lnSpc>
                <a:spcPct val="90000"/>
              </a:lnSpc>
            </a:pPr>
            <a:r>
              <a:rPr lang="en-US" altLang="zh-TW" sz="1800" i="1" smtClean="0">
                <a:solidFill>
                  <a:schemeClr val="bg1">
                    <a:lumMod val="10000"/>
                  </a:schemeClr>
                </a:solidFill>
                <a:sym typeface="Symbol" pitchFamily="-108" charset="2"/>
              </a:rPr>
              <a:t> </a:t>
            </a:r>
            <a:r>
              <a:rPr lang="en-US" altLang="zh-TW" sz="2000" i="1" smtClean="0">
                <a:solidFill>
                  <a:schemeClr val="bg1">
                    <a:lumMod val="10000"/>
                  </a:schemeClr>
                </a:solidFill>
                <a:sym typeface="Symbol" pitchFamily="-108" charset="2"/>
              </a:rPr>
              <a:t>Appropriate management of pitocin is essential</a:t>
            </a:r>
          </a:p>
          <a:p>
            <a:pPr lvl="1" eaLnBrk="1" hangingPunct="1">
              <a:lnSpc>
                <a:spcPct val="90000"/>
              </a:lnSpc>
            </a:pPr>
            <a:endParaRPr lang="en-US" altLang="zh-TW" sz="2000" i="1" smtClean="0">
              <a:solidFill>
                <a:schemeClr val="bg1">
                  <a:lumMod val="10000"/>
                </a:schemeClr>
              </a:solidFill>
              <a:sym typeface="Symbol" pitchFamily="-108" charset="2"/>
            </a:endParaRPr>
          </a:p>
          <a:p>
            <a:pPr lvl="2" eaLnBrk="1" hangingPunct="1">
              <a:lnSpc>
                <a:spcPct val="90000"/>
              </a:lnSpc>
              <a:buFont typeface="Wingdings" pitchFamily="-108" charset="2"/>
              <a:buNone/>
            </a:pPr>
            <a:endParaRPr lang="en-US" altLang="zh-TW" sz="1800" i="1" smtClean="0">
              <a:solidFill>
                <a:schemeClr val="bg1">
                  <a:lumMod val="10000"/>
                </a:schemeClr>
              </a:solidFill>
              <a:sym typeface="Symbol" pitchFamily="-108" charset="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l="7031" t="23958" r="-781" b="9375"/>
          <a:stretch>
            <a:fillRect/>
          </a:stretch>
        </p:blipFill>
        <p:spPr bwMode="auto">
          <a:xfrm>
            <a:off x="0" y="1600200"/>
            <a:ext cx="9144000" cy="5257800"/>
          </a:xfrm>
          <a:prstGeom prst="rect">
            <a:avLst/>
          </a:prstGeom>
          <a:noFill/>
          <a:ln w="9525">
            <a:noFill/>
            <a:miter lim="800000"/>
            <a:headEnd/>
            <a:tailEnd/>
          </a:ln>
        </p:spPr>
      </p:pic>
      <p:sp>
        <p:nvSpPr>
          <p:cNvPr id="31747" name="Rectangle 4"/>
          <p:cNvSpPr>
            <a:spLocks noGrp="1" noChangeArrowheads="1"/>
          </p:cNvSpPr>
          <p:nvPr>
            <p:ph type="title"/>
          </p:nvPr>
        </p:nvSpPr>
        <p:spPr/>
        <p:txBody>
          <a:bodyPr/>
          <a:lstStyle/>
          <a:p>
            <a:pPr algn="ctr" eaLnBrk="1" hangingPunct="1"/>
            <a:r>
              <a:rPr lang="en-US" altLang="zh-TW" sz="2900" b="1" smtClean="0">
                <a:solidFill>
                  <a:schemeClr val="bg1">
                    <a:lumMod val="10000"/>
                  </a:schemeClr>
                </a:solidFill>
              </a:rPr>
              <a:t>Tachysystole</a:t>
            </a:r>
            <a:endParaRPr lang="en-US" altLang="zh-TW" sz="2100" smtClean="0">
              <a:solidFill>
                <a:schemeClr val="bg1">
                  <a:lumMod val="10000"/>
                </a:schemeClr>
              </a:solidFill>
              <a:sym typeface="Symbol" pitchFamily="-108" charset="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1143000" y="0"/>
          <a:ext cx="7848600" cy="6858000"/>
        </p:xfrm>
        <a:graphic>
          <a:graphicData uri="http://schemas.openxmlformats.org/presentationml/2006/ole">
            <mc:AlternateContent xmlns:mc="http://schemas.openxmlformats.org/markup-compatibility/2006">
              <mc:Choice xmlns:v="urn:schemas-microsoft-com:vml" Requires="v">
                <p:oleObj spid="_x0000_s66567" name="Presentation" r:id="rId3" imgW="3886022" imgH="5029043" progId="PowerPoint.Show.8">
                  <p:embed/>
                </p:oleObj>
              </mc:Choice>
              <mc:Fallback>
                <p:oleObj name="Presentation" r:id="rId3" imgW="3886022" imgH="5029043" progId="PowerPoint.Show.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78486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nvPr>
        </p:nvGraphicFramePr>
        <p:xfrm>
          <a:off x="457200" y="2209053"/>
          <a:ext cx="8229600" cy="3995882"/>
        </p:xfrm>
        <a:graphic>
          <a:graphicData uri="http://schemas.openxmlformats.org/drawingml/2006/table">
            <a:tbl>
              <a:tblPr firstRow="1" bandRow="1">
                <a:tableStyleId>{5C22544A-7EE6-4342-B048-85BDC9FD1C3A}</a:tableStyleId>
              </a:tblPr>
              <a:tblGrid>
                <a:gridCol w="8229600"/>
              </a:tblGrid>
              <a:tr h="389082">
                <a:tc>
                  <a:txBody>
                    <a:bodyPr/>
                    <a:lstStyle/>
                    <a:p>
                      <a:r>
                        <a:rPr lang="en-US" altLang="zh-TW" sz="1800" dirty="0" smtClean="0">
                          <a:solidFill>
                            <a:srgbClr val="000000"/>
                          </a:solidFill>
                        </a:rPr>
                        <a:t>Group Leader: Yi</a:t>
                      </a:r>
                      <a:r>
                        <a:rPr lang="zh-TW" altLang="en-US" sz="1800" dirty="0" smtClean="0">
                          <a:solidFill>
                            <a:srgbClr val="000000"/>
                          </a:solidFill>
                        </a:rPr>
                        <a:t> </a:t>
                      </a:r>
                      <a:r>
                        <a:rPr lang="en-US" altLang="zh-TW" sz="1800" dirty="0" smtClean="0">
                          <a:solidFill>
                            <a:srgbClr val="000000"/>
                          </a:solidFill>
                        </a:rPr>
                        <a:t>Hsieh (Cary)</a:t>
                      </a:r>
                      <a:endParaRPr lang="zh-TW" altLang="en-US" sz="1800" dirty="0">
                        <a:solidFill>
                          <a:srgbClr val="000000"/>
                        </a:solidFill>
                      </a:endParaRPr>
                    </a:p>
                  </a:txBody>
                  <a:tcPr/>
                </a:tc>
              </a:tr>
              <a:tr h="370840">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ltLang="zh-TW" sz="1800" dirty="0" smtClean="0">
                          <a:solidFill>
                            <a:srgbClr val="000000"/>
                          </a:solidFill>
                        </a:rPr>
                        <a:t>Formatting research documents, Pointing sectional assignments, Coordinating technical developments from each part, &amp; SDK Developing (User Interface</a:t>
                      </a:r>
                      <a:r>
                        <a:rPr lang="en-US" altLang="zh-TW" sz="1800" baseline="0" dirty="0" smtClean="0">
                          <a:solidFill>
                            <a:srgbClr val="000000"/>
                          </a:solidFill>
                        </a:rPr>
                        <a:t> Display </a:t>
                      </a:r>
                      <a:r>
                        <a:rPr lang="en-US" altLang="zh-TW" sz="1800" dirty="0" smtClean="0">
                          <a:solidFill>
                            <a:srgbClr val="000000"/>
                          </a:solidFill>
                        </a:rPr>
                        <a:t>)</a:t>
                      </a:r>
                      <a:endParaRPr lang="zh-TW" altLang="en-US" sz="1800" dirty="0">
                        <a:solidFill>
                          <a:srgbClr val="000000"/>
                        </a:solidFill>
                      </a:endParaRPr>
                    </a:p>
                  </a:txBody>
                  <a:tcPr/>
                </a:tc>
              </a:tr>
              <a:tr h="370840">
                <a:tc>
                  <a:txBody>
                    <a:bodyPr/>
                    <a:lstStyle/>
                    <a:p>
                      <a:r>
                        <a:rPr lang="en-US" altLang="zh-TW" b="1" dirty="0" smtClean="0">
                          <a:solidFill>
                            <a:srgbClr val="000000"/>
                          </a:solidFill>
                        </a:rPr>
                        <a:t>Member: Yu-Chun</a:t>
                      </a:r>
                      <a:r>
                        <a:rPr lang="en-US" altLang="zh-TW" b="1" baseline="0" dirty="0" smtClean="0">
                          <a:solidFill>
                            <a:srgbClr val="000000"/>
                          </a:solidFill>
                        </a:rPr>
                        <a:t> Wang</a:t>
                      </a:r>
                      <a:endParaRPr lang="zh-TW" altLang="en-US" b="1" dirty="0">
                        <a:solidFill>
                          <a:srgbClr val="000000"/>
                        </a:solidFill>
                      </a:endParaRPr>
                    </a:p>
                  </a:txBody>
                  <a:tcPr/>
                </a:tc>
              </a:tr>
              <a:tr h="370840">
                <a:tc>
                  <a:txBody>
                    <a:bodyPr/>
                    <a:lstStyle/>
                    <a:p>
                      <a:r>
                        <a:rPr lang="en-US" altLang="zh-TW" dirty="0" smtClean="0">
                          <a:solidFill>
                            <a:srgbClr val="000000"/>
                          </a:solidFill>
                        </a:rPr>
                        <a:t>Scientific</a:t>
                      </a:r>
                      <a:r>
                        <a:rPr lang="en-US" altLang="zh-TW" baseline="0" dirty="0" smtClean="0">
                          <a:solidFill>
                            <a:srgbClr val="000000"/>
                          </a:solidFill>
                        </a:rPr>
                        <a:t> Journal Research, Coding with App Inventor,  &amp; IPMC signals acquiring</a:t>
                      </a:r>
                      <a:endParaRPr lang="zh-TW" altLang="en-US" dirty="0">
                        <a:solidFill>
                          <a:srgbClr val="000000"/>
                        </a:solidFill>
                      </a:endParaRPr>
                    </a:p>
                  </a:txBody>
                  <a:tcPr/>
                </a:tc>
              </a:tr>
              <a:tr h="370840">
                <a:tc>
                  <a:txBody>
                    <a:bodyPr/>
                    <a:lstStyle/>
                    <a:p>
                      <a:r>
                        <a:rPr lang="en-US" altLang="zh-TW" b="1" dirty="0" smtClean="0">
                          <a:solidFill>
                            <a:srgbClr val="000000"/>
                          </a:solidFill>
                        </a:rPr>
                        <a:t>Member:</a:t>
                      </a:r>
                      <a:r>
                        <a:rPr lang="en-US" altLang="zh-TW" b="1" baseline="0" dirty="0" smtClean="0">
                          <a:solidFill>
                            <a:srgbClr val="000000"/>
                          </a:solidFill>
                        </a:rPr>
                        <a:t> Hsiang-Chun Liao</a:t>
                      </a:r>
                      <a:endParaRPr lang="zh-TW" altLang="en-US" b="1" dirty="0">
                        <a:solidFill>
                          <a:srgbClr val="000000"/>
                        </a:solidFill>
                      </a:endParaRPr>
                    </a:p>
                  </a:txBody>
                  <a:tcPr/>
                </a:tc>
              </a:tr>
              <a:tr h="370840">
                <a:tc>
                  <a:txBody>
                    <a:bodyPr/>
                    <a:lstStyle/>
                    <a:p>
                      <a:r>
                        <a:rPr lang="en-US" altLang="zh-TW" dirty="0" smtClean="0">
                          <a:solidFill>
                            <a:srgbClr val="000000"/>
                          </a:solidFill>
                        </a:rPr>
                        <a:t>Scientific</a:t>
                      </a:r>
                      <a:r>
                        <a:rPr lang="en-US" altLang="zh-TW" baseline="0" dirty="0" smtClean="0">
                          <a:solidFill>
                            <a:srgbClr val="000000"/>
                          </a:solidFill>
                        </a:rPr>
                        <a:t> Journal Research &amp; Microprocessor Development</a:t>
                      </a:r>
                    </a:p>
                  </a:txBody>
                  <a:tcPr/>
                </a:tc>
              </a:tr>
              <a:tr h="370840">
                <a:tc>
                  <a:txBody>
                    <a:bodyPr/>
                    <a:lstStyle/>
                    <a:p>
                      <a:r>
                        <a:rPr lang="en-US" altLang="zh-TW" b="1" baseline="0" dirty="0" smtClean="0">
                          <a:solidFill>
                            <a:srgbClr val="000000"/>
                          </a:solidFill>
                        </a:rPr>
                        <a:t>Member: Tsung- Ying Lee</a:t>
                      </a:r>
                    </a:p>
                  </a:txBody>
                  <a:tcPr/>
                </a:tc>
              </a:tr>
              <a:tr h="370840">
                <a:tc>
                  <a:txBody>
                    <a:bodyPr/>
                    <a:lstStyle/>
                    <a:p>
                      <a:r>
                        <a:rPr lang="en-US" altLang="zh-TW" dirty="0" smtClean="0">
                          <a:solidFill>
                            <a:srgbClr val="000000"/>
                          </a:solidFill>
                        </a:rPr>
                        <a:t>Scientific</a:t>
                      </a:r>
                      <a:r>
                        <a:rPr lang="en-US" altLang="zh-TW" baseline="0" dirty="0" smtClean="0">
                          <a:solidFill>
                            <a:srgbClr val="000000"/>
                          </a:solidFill>
                        </a:rPr>
                        <a:t> Journal Research, Referencing data collection,  &amp; Circuit Design</a:t>
                      </a:r>
                    </a:p>
                  </a:txBody>
                  <a:tcPr/>
                </a:tc>
              </a:tr>
              <a:tr h="370840">
                <a:tc>
                  <a:txBody>
                    <a:bodyPr/>
                    <a:lstStyle/>
                    <a:p>
                      <a:r>
                        <a:rPr lang="en-US" altLang="zh-TW" b="1" baseline="0" dirty="0" smtClean="0">
                          <a:solidFill>
                            <a:srgbClr val="000000"/>
                          </a:solidFill>
                        </a:rPr>
                        <a:t>Assistance of Apprenticeship: pending</a:t>
                      </a:r>
                    </a:p>
                  </a:txBody>
                  <a:tcPr/>
                </a:tc>
              </a:tr>
              <a:tr h="370840">
                <a:tc>
                  <a:txBody>
                    <a:bodyPr/>
                    <a:lstStyle/>
                    <a:p>
                      <a:r>
                        <a:rPr lang="en-US" altLang="zh-TW" baseline="0" dirty="0" smtClean="0">
                          <a:solidFill>
                            <a:srgbClr val="000000"/>
                          </a:solidFill>
                        </a:rPr>
                        <a:t>Meeting Recording &amp; Documentary</a:t>
                      </a:r>
                    </a:p>
                  </a:txBody>
                  <a:tcPr/>
                </a:tc>
              </a:tr>
            </a:tbl>
          </a:graphicData>
        </a:graphic>
      </p:graphicFrame>
      <p:sp>
        <p:nvSpPr>
          <p:cNvPr id="3" name="Title 2"/>
          <p:cNvSpPr>
            <a:spLocks noGrp="1"/>
          </p:cNvSpPr>
          <p:nvPr>
            <p:ph type="title"/>
          </p:nvPr>
        </p:nvSpPr>
        <p:spPr>
          <a:xfrm>
            <a:off x="177799" y="833438"/>
            <a:ext cx="6915727" cy="563562"/>
          </a:xfrm>
        </p:spPr>
        <p:txBody>
          <a:bodyPr/>
          <a:lstStyle/>
          <a:p>
            <a:r>
              <a:rPr lang="da-DK" altLang="zh-TW" sz="2800" dirty="0" smtClean="0">
                <a:solidFill>
                  <a:schemeClr val="bg1"/>
                </a:solidFill>
              </a:rPr>
              <a:t>Group Memebers &amp; Project Positioning</a:t>
            </a:r>
            <a:br>
              <a:rPr lang="da-DK" altLang="zh-TW" sz="2800" dirty="0" smtClean="0">
                <a:solidFill>
                  <a:schemeClr val="bg1"/>
                </a:solidFill>
              </a:rPr>
            </a:br>
            <a:r>
              <a:rPr lang="da-DK" altLang="zh-TW" dirty="0" smtClean="0">
                <a:solidFill>
                  <a:schemeClr val="bg1">
                    <a:lumMod val="10000"/>
                  </a:schemeClr>
                </a:solidFill>
              </a:rPr>
              <a:t/>
            </a:r>
            <a:br>
              <a:rPr lang="da-DK" altLang="zh-TW" dirty="0" smtClean="0">
                <a:solidFill>
                  <a:schemeClr val="bg1">
                    <a:lumMod val="10000"/>
                  </a:schemeClr>
                </a:solidFill>
              </a:rPr>
            </a:br>
            <a:endParaRPr lang="zh-TW" altLang="en-US" dirty="0"/>
          </a:p>
        </p:txBody>
      </p:sp>
      <p:sp>
        <p:nvSpPr>
          <p:cNvPr id="4" name="Text Placeholder 3"/>
          <p:cNvSpPr>
            <a:spLocks noGrp="1"/>
          </p:cNvSpPr>
          <p:nvPr>
            <p:ph type="body" idx="13"/>
          </p:nvPr>
        </p:nvSpPr>
        <p:spPr/>
        <p:txBody>
          <a:bodyPr/>
          <a:lstStyle/>
          <a:p>
            <a:r>
              <a:rPr lang="en-US" altLang="zh-TW" dirty="0" smtClean="0"/>
              <a:t>Members Basic Information</a:t>
            </a:r>
            <a:endParaRPr lang="zh-TW" altLang="en-US" dirty="0"/>
          </a:p>
        </p:txBody>
      </p:sp>
      <p:pic>
        <p:nvPicPr>
          <p:cNvPr id="10" name="Picture 9" descr="project-bme-final-01.png"/>
          <p:cNvPicPr>
            <a:picLocks noChangeAspect="1"/>
          </p:cNvPicPr>
          <p:nvPr/>
        </p:nvPicPr>
        <p:blipFill>
          <a:blip r:embed="rId2"/>
          <a:stretch>
            <a:fillRect/>
          </a:stretch>
        </p:blipFill>
        <p:spPr>
          <a:xfrm>
            <a:off x="7615451" y="5756242"/>
            <a:ext cx="1528549" cy="110175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2"/>
          <a:stretch>
            <a:fillRect/>
          </a:stretch>
        </p:blipFill>
        <p:spPr>
          <a:xfrm>
            <a:off x="7615451" y="5756242"/>
            <a:ext cx="1528549" cy="1101758"/>
          </a:xfrm>
          <a:prstGeom prst="rect">
            <a:avLst/>
          </a:prstGeom>
        </p:spPr>
      </p:pic>
      <p:sp>
        <p:nvSpPr>
          <p:cNvPr id="22" name="Rectangle 21"/>
          <p:cNvSpPr/>
          <p:nvPr/>
        </p:nvSpPr>
        <p:spPr>
          <a:xfrm>
            <a:off x="277907" y="564793"/>
            <a:ext cx="8328211" cy="646331"/>
          </a:xfrm>
          <a:prstGeom prst="rect">
            <a:avLst/>
          </a:prstGeom>
        </p:spPr>
        <p:txBody>
          <a:bodyPr wrap="square">
            <a:spAutoFit/>
          </a:bodyPr>
          <a:lstStyle/>
          <a:p>
            <a:r>
              <a:rPr lang="zh-TW" altLang="zh-TW" dirty="0" smtClean="0">
                <a:solidFill>
                  <a:schemeClr val="bg1">
                    <a:lumMod val="10000"/>
                  </a:schemeClr>
                </a:solidFill>
              </a:rPr>
              <a:t>康琳醫師指出：「</a:t>
            </a:r>
            <a:r>
              <a:rPr lang="zh-TW" altLang="zh-TW" dirty="0" smtClean="0">
                <a:solidFill>
                  <a:srgbClr val="FF0000"/>
                </a:solidFill>
              </a:rPr>
              <a:t>懷孕週數和宮縮種類，才是判別孕媽咪及胎兒是否有危險的二大重要依據</a:t>
            </a:r>
            <a:r>
              <a:rPr lang="zh-TW" altLang="zh-TW" dirty="0" smtClean="0">
                <a:solidFill>
                  <a:schemeClr val="bg1">
                    <a:lumMod val="10000"/>
                  </a:schemeClr>
                </a:solidFill>
              </a:rPr>
              <a:t>。」</a:t>
            </a:r>
            <a:r>
              <a:rPr lang="en-US" altLang="zh-TW" dirty="0" smtClean="0">
                <a:solidFill>
                  <a:schemeClr val="bg1">
                    <a:lumMod val="10000"/>
                  </a:schemeClr>
                </a:solidFill>
              </a:rPr>
              <a:t> --- </a:t>
            </a:r>
            <a:r>
              <a:rPr lang="zh-TW" altLang="zh-TW" b="1" dirty="0" smtClean="0">
                <a:solidFill>
                  <a:schemeClr val="bg1">
                    <a:lumMod val="10000"/>
                  </a:schemeClr>
                </a:solidFill>
              </a:rPr>
              <a:t>成大醫院婦產部主治醫師康琳</a:t>
            </a:r>
            <a:r>
              <a:rPr lang="en-US" altLang="zh-TW" b="1" dirty="0" smtClean="0">
                <a:solidFill>
                  <a:schemeClr val="bg1">
                    <a:lumMod val="10000"/>
                  </a:schemeClr>
                </a:solidFill>
              </a:rPr>
              <a:t> 2008 </a:t>
            </a:r>
            <a:r>
              <a:rPr lang="zh-TW" altLang="zh-TW" b="1" dirty="0" smtClean="0">
                <a:solidFill>
                  <a:schemeClr val="bg1">
                    <a:lumMod val="10000"/>
                  </a:schemeClr>
                </a:solidFill>
              </a:rPr>
              <a:t>《媽媽寶寶雜誌》</a:t>
            </a:r>
            <a:endParaRPr lang="zh-TW" altLang="en-US" b="1" dirty="0">
              <a:solidFill>
                <a:schemeClr val="bg1">
                  <a:lumMod val="10000"/>
                </a:schemeClr>
              </a:solidFill>
            </a:endParaRPr>
          </a:p>
        </p:txBody>
      </p:sp>
      <p:graphicFrame>
        <p:nvGraphicFramePr>
          <p:cNvPr id="23" name="Table 22"/>
          <p:cNvGraphicFramePr>
            <a:graphicFrameLocks noGrp="1"/>
          </p:cNvGraphicFramePr>
          <p:nvPr/>
        </p:nvGraphicFramePr>
        <p:xfrm>
          <a:off x="430306" y="1566769"/>
          <a:ext cx="7868568" cy="2646644"/>
        </p:xfrm>
        <a:graphic>
          <a:graphicData uri="http://schemas.openxmlformats.org/drawingml/2006/table">
            <a:tbl>
              <a:tblPr/>
              <a:tblGrid>
                <a:gridCol w="2622856"/>
                <a:gridCol w="2622856"/>
                <a:gridCol w="2622856"/>
              </a:tblGrid>
              <a:tr h="378092">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類別比一比</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＊假性宮縮</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rgbClr val="FF0000"/>
                          </a:solidFill>
                          <a:latin typeface="Calibri"/>
                          <a:ea typeface="新細明體"/>
                          <a:cs typeface="Times New Roman"/>
                        </a:rPr>
                        <a:t>＊早產宮縮</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收縮頻率</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不規則</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rgbClr val="FF0000"/>
                          </a:solidFill>
                          <a:latin typeface="Calibri"/>
                          <a:ea typeface="新細明體"/>
                          <a:cs typeface="Times New Roman"/>
                        </a:rPr>
                        <a:t>規則</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收縮強度</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會變弱</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dirty="0">
                          <a:solidFill>
                            <a:srgbClr val="FF0000"/>
                          </a:solidFill>
                          <a:latin typeface="Calibri"/>
                          <a:ea typeface="新細明體"/>
                          <a:cs typeface="Times New Roman"/>
                        </a:rPr>
                        <a:t>會漸強</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收縮間隔</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會自行拉長，消失</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rgbClr val="FF0000"/>
                          </a:solidFill>
                          <a:latin typeface="Calibri"/>
                          <a:ea typeface="新細明體"/>
                          <a:cs typeface="Times New Roman"/>
                        </a:rPr>
                        <a:t>會越來越短</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痛的位置</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dirty="0">
                          <a:solidFill>
                            <a:schemeClr val="bg1">
                              <a:lumMod val="10000"/>
                            </a:schemeClr>
                          </a:solidFill>
                          <a:latin typeface="Calibri"/>
                          <a:ea typeface="新細明體"/>
                          <a:cs typeface="Times New Roman"/>
                        </a:rPr>
                        <a:t>局限下腹部</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dirty="0">
                          <a:solidFill>
                            <a:srgbClr val="FF0000"/>
                          </a:solidFill>
                          <a:latin typeface="Calibri"/>
                          <a:ea typeface="新細明體"/>
                          <a:cs typeface="Times New Roman"/>
                        </a:rPr>
                        <a:t>整個子宮（連腰、背也痠痛）</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子宮頸變化</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不會有變化</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rgbClr val="FF0000"/>
                          </a:solidFill>
                          <a:latin typeface="Calibri"/>
                          <a:ea typeface="新細明體"/>
                          <a:cs typeface="Times New Roman"/>
                        </a:rPr>
                        <a:t>會擴張（頸口變薄變軟）</a:t>
                      </a:r>
                    </a:p>
                  </a:txBody>
                  <a:tcPr marL="9525" marR="9525" marT="9525" marB="9525" anchor="ctr">
                    <a:lnL>
                      <a:noFill/>
                    </a:lnL>
                    <a:lnR>
                      <a:noFill/>
                    </a:lnR>
                    <a:lnT>
                      <a:noFill/>
                    </a:lnT>
                    <a:lnB>
                      <a:noFill/>
                    </a:lnB>
                    <a:solidFill>
                      <a:srgbClr val="FFFFFF"/>
                    </a:solidFill>
                  </a:tcPr>
                </a:tc>
              </a:tr>
              <a:tr h="378092">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媽媽的感覺</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a:solidFill>
                            <a:schemeClr val="bg1">
                              <a:lumMod val="10000"/>
                            </a:schemeClr>
                          </a:solidFill>
                          <a:latin typeface="Calibri"/>
                          <a:ea typeface="新細明體"/>
                          <a:cs typeface="Times New Roman"/>
                        </a:rPr>
                        <a:t>休息會改善</a:t>
                      </a:r>
                    </a:p>
                  </a:txBody>
                  <a:tcPr marL="9525" marR="9525" marT="9525" marB="9525" anchor="ctr">
                    <a:lnL>
                      <a:noFill/>
                    </a:lnL>
                    <a:lnR>
                      <a:noFill/>
                    </a:lnR>
                    <a:lnT>
                      <a:noFill/>
                    </a:lnT>
                    <a:lnB>
                      <a:noFill/>
                    </a:lnB>
                    <a:solidFill>
                      <a:srgbClr val="FFFFFF"/>
                    </a:solidFill>
                  </a:tcPr>
                </a:tc>
                <a:tc>
                  <a:txBody>
                    <a:bodyPr/>
                    <a:lstStyle/>
                    <a:p>
                      <a:pPr>
                        <a:lnSpc>
                          <a:spcPts val="1650"/>
                        </a:lnSpc>
                        <a:spcAft>
                          <a:spcPts val="0"/>
                        </a:spcAft>
                      </a:pPr>
                      <a:r>
                        <a:rPr lang="zh-TW" sz="1600" b="1" kern="100" dirty="0">
                          <a:solidFill>
                            <a:srgbClr val="FF0000"/>
                          </a:solidFill>
                          <a:latin typeface="Calibri"/>
                          <a:ea typeface="新細明體"/>
                          <a:cs typeface="Times New Roman"/>
                        </a:rPr>
                        <a:t>持續痛覺（休息也不會好）</a:t>
                      </a:r>
                    </a:p>
                  </a:txBody>
                  <a:tcPr marL="9525" marR="9525" marT="9525" marB="9525" anchor="ctr">
                    <a:lnL>
                      <a:noFill/>
                    </a:lnL>
                    <a:lnR>
                      <a:noFill/>
                    </a:lnR>
                    <a:lnT>
                      <a:noFill/>
                    </a:lnT>
                    <a:lnB>
                      <a:noFill/>
                    </a:lnB>
                    <a:solidFill>
                      <a:srgbClr val="FFFFFF"/>
                    </a:solidFill>
                  </a:tcPr>
                </a:tc>
              </a:tr>
            </a:tbl>
          </a:graphicData>
        </a:graphic>
      </p:graphicFrame>
      <p:sp>
        <p:nvSpPr>
          <p:cNvPr id="29" name="Rectangle 28"/>
          <p:cNvSpPr/>
          <p:nvPr/>
        </p:nvSpPr>
        <p:spPr>
          <a:xfrm>
            <a:off x="421341" y="4649578"/>
            <a:ext cx="6571129" cy="1200329"/>
          </a:xfrm>
          <a:prstGeom prst="rect">
            <a:avLst/>
          </a:prstGeom>
        </p:spPr>
        <p:txBody>
          <a:bodyPr wrap="square">
            <a:spAutoFit/>
          </a:bodyPr>
          <a:lstStyle/>
          <a:p>
            <a:r>
              <a:rPr lang="zh-TW" altLang="zh-TW" dirty="0" smtClean="0">
                <a:solidFill>
                  <a:schemeClr val="bg1">
                    <a:lumMod val="10000"/>
                  </a:schemeClr>
                </a:solidFill>
              </a:rPr>
              <a:t>宮縮的頻率若</a:t>
            </a:r>
            <a:r>
              <a:rPr lang="zh-TW" altLang="zh-TW" dirty="0" smtClean="0">
                <a:solidFill>
                  <a:srgbClr val="FF0000"/>
                </a:solidFill>
              </a:rPr>
              <a:t>規則</a:t>
            </a:r>
            <a:r>
              <a:rPr lang="zh-TW" altLang="zh-TW" dirty="0" smtClean="0">
                <a:solidFill>
                  <a:schemeClr val="bg1">
                    <a:lumMod val="10000"/>
                  </a:schemeClr>
                </a:solidFill>
              </a:rPr>
              <a:t>，且每</a:t>
            </a:r>
            <a:r>
              <a:rPr lang="en-US" altLang="zh-TW" dirty="0" smtClean="0">
                <a:solidFill>
                  <a:srgbClr val="FF0000"/>
                </a:solidFill>
              </a:rPr>
              <a:t>5</a:t>
            </a:r>
            <a:r>
              <a:rPr lang="zh-TW" altLang="zh-TW" dirty="0" smtClean="0">
                <a:solidFill>
                  <a:srgbClr val="FF0000"/>
                </a:solidFill>
              </a:rPr>
              <a:t>～</a:t>
            </a:r>
            <a:r>
              <a:rPr lang="en-US" altLang="zh-TW" dirty="0" smtClean="0">
                <a:solidFill>
                  <a:srgbClr val="FF0000"/>
                </a:solidFill>
              </a:rPr>
              <a:t>8</a:t>
            </a:r>
            <a:r>
              <a:rPr lang="zh-TW" altLang="zh-TW" dirty="0" smtClean="0">
                <a:solidFill>
                  <a:srgbClr val="FF0000"/>
                </a:solidFill>
              </a:rPr>
              <a:t>分鐘</a:t>
            </a:r>
            <a:r>
              <a:rPr lang="zh-TW" altLang="zh-TW" dirty="0" smtClean="0">
                <a:solidFill>
                  <a:schemeClr val="bg1">
                    <a:lumMod val="10000"/>
                  </a:schemeClr>
                </a:solidFill>
              </a:rPr>
              <a:t>就發生乙次，每次</a:t>
            </a:r>
            <a:r>
              <a:rPr lang="zh-TW" altLang="zh-TW" dirty="0" smtClean="0">
                <a:solidFill>
                  <a:srgbClr val="FF0000"/>
                </a:solidFill>
              </a:rPr>
              <a:t>持續</a:t>
            </a:r>
            <a:r>
              <a:rPr lang="en-US" altLang="zh-TW" dirty="0" smtClean="0">
                <a:solidFill>
                  <a:srgbClr val="FF0000"/>
                </a:solidFill>
              </a:rPr>
              <a:t>1</a:t>
            </a:r>
            <a:r>
              <a:rPr lang="zh-TW" altLang="zh-TW" dirty="0" smtClean="0">
                <a:solidFill>
                  <a:srgbClr val="FF0000"/>
                </a:solidFill>
              </a:rPr>
              <a:t>～</a:t>
            </a:r>
            <a:r>
              <a:rPr lang="en-US" altLang="zh-TW" dirty="0" smtClean="0">
                <a:solidFill>
                  <a:srgbClr val="FF0000"/>
                </a:solidFill>
              </a:rPr>
              <a:t>2</a:t>
            </a:r>
            <a:r>
              <a:rPr lang="zh-TW" altLang="zh-TW" dirty="0" smtClean="0">
                <a:solidFill>
                  <a:srgbClr val="FF0000"/>
                </a:solidFill>
              </a:rPr>
              <a:t>分鐘</a:t>
            </a:r>
            <a:r>
              <a:rPr lang="zh-TW" altLang="zh-TW" dirty="0" smtClean="0">
                <a:solidFill>
                  <a:schemeClr val="bg1">
                    <a:lumMod val="10000"/>
                  </a:schemeClr>
                </a:solidFill>
              </a:rPr>
              <a:t>，此情形若孕婦已經懷孕</a:t>
            </a:r>
            <a:r>
              <a:rPr lang="zh-TW" altLang="zh-TW" dirty="0" smtClean="0">
                <a:solidFill>
                  <a:srgbClr val="FF0000"/>
                </a:solidFill>
              </a:rPr>
              <a:t>達</a:t>
            </a:r>
            <a:r>
              <a:rPr lang="en-US" altLang="zh-TW" dirty="0" smtClean="0">
                <a:solidFill>
                  <a:srgbClr val="FF0000"/>
                </a:solidFill>
              </a:rPr>
              <a:t>37</a:t>
            </a:r>
            <a:r>
              <a:rPr lang="zh-TW" altLang="zh-TW" dirty="0" smtClean="0">
                <a:solidFill>
                  <a:srgbClr val="FF0000"/>
                </a:solidFill>
              </a:rPr>
              <a:t>週</a:t>
            </a:r>
            <a:r>
              <a:rPr lang="zh-TW" altLang="zh-TW" dirty="0" smtClean="0">
                <a:solidFill>
                  <a:schemeClr val="bg1">
                    <a:lumMod val="10000"/>
                  </a:schemeClr>
                </a:solidFill>
              </a:rPr>
              <a:t>，則可能是產兆（真性陣痛），需到醫院評估是否需入院待產；若未達</a:t>
            </a:r>
            <a:r>
              <a:rPr lang="en-US" altLang="zh-TW" dirty="0" smtClean="0">
                <a:solidFill>
                  <a:schemeClr val="bg1">
                    <a:lumMod val="10000"/>
                  </a:schemeClr>
                </a:solidFill>
              </a:rPr>
              <a:t>37</a:t>
            </a:r>
            <a:r>
              <a:rPr lang="zh-TW" altLang="zh-TW" dirty="0" smtClean="0">
                <a:solidFill>
                  <a:schemeClr val="bg1">
                    <a:lumMod val="10000"/>
                  </a:schemeClr>
                </a:solidFill>
              </a:rPr>
              <a:t>週，則可能</a:t>
            </a:r>
            <a:r>
              <a:rPr lang="zh-TW" altLang="zh-TW" dirty="0" smtClean="0">
                <a:solidFill>
                  <a:srgbClr val="FF0000"/>
                </a:solidFill>
              </a:rPr>
              <a:t>早產</a:t>
            </a:r>
            <a:r>
              <a:rPr lang="zh-TW" altLang="zh-TW" dirty="0" smtClean="0">
                <a:solidFill>
                  <a:schemeClr val="bg1">
                    <a:lumMod val="10000"/>
                  </a:schemeClr>
                </a:solidFill>
              </a:rPr>
              <a:t>（早產宮縮），應盡速就醫，因為可能需要安胎。</a:t>
            </a:r>
            <a:endParaRPr lang="zh-TW" altLang="zh-TW" dirty="0">
              <a:solidFill>
                <a:schemeClr val="bg1">
                  <a:lumMod val="1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799" y="833437"/>
            <a:ext cx="6509871" cy="1031221"/>
          </a:xfrm>
        </p:spPr>
        <p:txBody>
          <a:bodyPr/>
          <a:lstStyle/>
          <a:p>
            <a:r>
              <a:rPr lang="da-DK" altLang="zh-TW" b="1" dirty="0" smtClean="0">
                <a:solidFill>
                  <a:schemeClr val="bg1"/>
                </a:solidFill>
              </a:rPr>
              <a:t>Introduction to Tocodynamometer </a:t>
            </a:r>
            <a:r>
              <a:rPr lang="da-DK" altLang="zh-TW" b="1" dirty="0" smtClean="0">
                <a:solidFill>
                  <a:schemeClr val="bg1">
                    <a:lumMod val="10000"/>
                  </a:schemeClr>
                </a:solidFill>
              </a:rPr>
              <a:t/>
            </a:r>
            <a:br>
              <a:rPr lang="da-DK" altLang="zh-TW" b="1" dirty="0" smtClean="0">
                <a:solidFill>
                  <a:schemeClr val="bg1">
                    <a:lumMod val="10000"/>
                  </a:schemeClr>
                </a:solidFill>
              </a:rPr>
            </a:br>
            <a:r>
              <a:rPr lang="da-DK" altLang="zh-TW" b="1" dirty="0" smtClean="0">
                <a:solidFill>
                  <a:schemeClr val="bg1">
                    <a:lumMod val="10000"/>
                  </a:schemeClr>
                </a:solidFill>
              </a:rPr>
              <a:t/>
            </a:r>
            <a:br>
              <a:rPr lang="da-DK" altLang="zh-TW" b="1" dirty="0" smtClean="0">
                <a:solidFill>
                  <a:schemeClr val="bg1">
                    <a:lumMod val="10000"/>
                  </a:schemeClr>
                </a:solidFill>
              </a:rPr>
            </a:br>
            <a:r>
              <a:rPr lang="en-US" altLang="zh-TW" dirty="0" smtClean="0"/>
              <a:t> </a:t>
            </a:r>
            <a:endParaRPr lang="zh-TW" altLang="en-US" dirty="0"/>
          </a:p>
        </p:txBody>
      </p:sp>
      <p:pic>
        <p:nvPicPr>
          <p:cNvPr id="67586" name="Picture 2"/>
          <p:cNvPicPr>
            <a:picLocks noChangeAspect="1" noChangeArrowheads="1"/>
          </p:cNvPicPr>
          <p:nvPr/>
        </p:nvPicPr>
        <p:blipFill>
          <a:blip r:embed="rId2"/>
          <a:srcRect/>
          <a:stretch>
            <a:fillRect/>
          </a:stretch>
        </p:blipFill>
        <p:spPr bwMode="auto">
          <a:xfrm>
            <a:off x="1399309" y="2425773"/>
            <a:ext cx="6456218" cy="3816566"/>
          </a:xfrm>
          <a:prstGeom prst="rect">
            <a:avLst/>
          </a:prstGeom>
          <a:noFill/>
          <a:ln>
            <a:noFill/>
          </a:ln>
        </p:spPr>
      </p:pic>
      <p:sp>
        <p:nvSpPr>
          <p:cNvPr id="6" name="TextBox 5"/>
          <p:cNvSpPr txBox="1"/>
          <p:nvPr/>
        </p:nvSpPr>
        <p:spPr>
          <a:xfrm>
            <a:off x="3514164" y="6304002"/>
            <a:ext cx="5342966" cy="369332"/>
          </a:xfrm>
          <a:prstGeom prst="rect">
            <a:avLst/>
          </a:prstGeom>
          <a:noFill/>
        </p:spPr>
        <p:txBody>
          <a:bodyPr wrap="square" rtlCol="0">
            <a:spAutoFit/>
          </a:bodyPr>
          <a:lstStyle/>
          <a:p>
            <a:r>
              <a:rPr lang="en-US" altLang="zh-TW" dirty="0" smtClean="0">
                <a:solidFill>
                  <a:srgbClr val="000000"/>
                </a:solidFill>
              </a:rPr>
              <a:t>-Figure extracted from Philips Avalon Fetal Monitor</a:t>
            </a:r>
            <a:endParaRPr lang="zh-TW" altLang="en-US"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gray">
          <a:xfrm>
            <a:off x="874713" y="1355725"/>
            <a:ext cx="4852987" cy="358775"/>
          </a:xfrm>
          <a:prstGeom prst="rect">
            <a:avLst/>
          </a:prstGeom>
          <a:noFill/>
          <a:ln w="9525">
            <a:noFill/>
            <a:miter lim="800000"/>
            <a:headEnd/>
            <a:tailEnd/>
          </a:ln>
        </p:spPr>
        <p:txBody>
          <a:bodyPr lIns="0" tIns="0" rIns="0" bIns="0" anchor="ctr"/>
          <a:lstStyle/>
          <a:p>
            <a:pPr defTabSz="801688"/>
            <a:endParaRPr lang="en-US" sz="2000" dirty="0">
              <a:solidFill>
                <a:srgbClr val="171717"/>
              </a:solidFill>
            </a:endParaRPr>
          </a:p>
          <a:p>
            <a:pPr defTabSz="801688"/>
            <a:endParaRPr lang="en-US" sz="2000" dirty="0">
              <a:solidFill>
                <a:srgbClr val="171717"/>
              </a:solidFill>
            </a:endParaRPr>
          </a:p>
        </p:txBody>
      </p:sp>
      <p:sp>
        <p:nvSpPr>
          <p:cNvPr id="25605" name="Rectangle 5"/>
          <p:cNvSpPr txBox="1">
            <a:spLocks noChangeArrowheads="1"/>
          </p:cNvSpPr>
          <p:nvPr/>
        </p:nvSpPr>
        <p:spPr bwMode="gray">
          <a:xfrm>
            <a:off x="874712" y="779463"/>
            <a:ext cx="8031781"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smtClean="0">
                <a:solidFill>
                  <a:srgbClr val="171717"/>
                </a:solidFill>
              </a:rPr>
              <a:t>Tocodynamometer Mechanism </a:t>
            </a:r>
            <a:endParaRPr lang="en-US" sz="3000" b="1" dirty="0">
              <a:solidFill>
                <a:srgbClr val="171717"/>
              </a:solidFill>
            </a:endParaRPr>
          </a:p>
        </p:txBody>
      </p:sp>
      <p:sp>
        <p:nvSpPr>
          <p:cNvPr id="31" name="Rektangel 30"/>
          <p:cNvSpPr>
            <a:spLocks noChangeArrowheads="1"/>
          </p:cNvSpPr>
          <p:nvPr/>
        </p:nvSpPr>
        <p:spPr bwMode="auto">
          <a:xfrm>
            <a:off x="914400" y="2298700"/>
            <a:ext cx="3038475" cy="306388"/>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32" name="Rektangel 31"/>
          <p:cNvSpPr>
            <a:spLocks noChangeArrowheads="1"/>
          </p:cNvSpPr>
          <p:nvPr/>
        </p:nvSpPr>
        <p:spPr bwMode="auto">
          <a:xfrm>
            <a:off x="914400" y="2667000"/>
            <a:ext cx="3038475" cy="762000"/>
          </a:xfrm>
          <a:prstGeom prst="rect">
            <a:avLst/>
          </a:prstGeom>
          <a:gradFill rotWithShape="1">
            <a:gsLst>
              <a:gs pos="0">
                <a:srgbClr val="E6E6E6"/>
              </a:gs>
              <a:gs pos="41000">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9" name="Rektangel 28"/>
          <p:cNvSpPr>
            <a:spLocks noChangeArrowheads="1"/>
          </p:cNvSpPr>
          <p:nvPr/>
        </p:nvSpPr>
        <p:spPr bwMode="auto">
          <a:xfrm>
            <a:off x="1003300" y="2838450"/>
            <a:ext cx="344488" cy="346075"/>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defRPr/>
            </a:pPr>
            <a:r>
              <a:rPr lang="da-DK" sz="1200" kern="0" noProof="1">
                <a:solidFill>
                  <a:schemeClr val="tx2">
                    <a:lumMod val="50000"/>
                  </a:schemeClr>
                </a:solidFill>
                <a:latin typeface="Arial" pitchFamily="34" charset="0"/>
                <a:ea typeface="ＭＳ Ｐゴシック" pitchFamily="-97" charset="-128"/>
              </a:rPr>
              <a:t>1</a:t>
            </a:r>
          </a:p>
        </p:txBody>
      </p:sp>
      <p:sp>
        <p:nvSpPr>
          <p:cNvPr id="15394" name="Tekstboks 27"/>
          <p:cNvSpPr txBox="1">
            <a:spLocks noChangeArrowheads="1"/>
          </p:cNvSpPr>
          <p:nvPr/>
        </p:nvSpPr>
        <p:spPr bwMode="auto">
          <a:xfrm>
            <a:off x="1435100" y="2767014"/>
            <a:ext cx="2438400" cy="815608"/>
          </a:xfrm>
          <a:prstGeom prst="rect">
            <a:avLst/>
          </a:prstGeom>
          <a:noFill/>
          <a:ln w="9525">
            <a:noFill/>
            <a:miter lim="800000"/>
            <a:headEnd/>
            <a:tailEnd/>
          </a:ln>
        </p:spPr>
        <p:txBody>
          <a:bodyPr wrap="square">
            <a:spAutoFit/>
          </a:bodyPr>
          <a:lstStyle/>
          <a:p>
            <a:pPr>
              <a:defRPr/>
            </a:pPr>
            <a:r>
              <a:rPr lang="en-US" sz="1200" dirty="0" smtClean="0">
                <a:solidFill>
                  <a:schemeClr val="bg1">
                    <a:lumMod val="10000"/>
                  </a:schemeClr>
                </a:solidFill>
                <a:latin typeface="+mj-lt"/>
                <a:ea typeface="ＭＳ Ｐゴシック" pitchFamily="-97" charset="-128"/>
              </a:rPr>
              <a:t>For measuring intra-amniotic pressure through the abdominal wall of obstetric  patient</a:t>
            </a:r>
            <a:endParaRPr lang="da-DK" sz="1200" dirty="0">
              <a:solidFill>
                <a:schemeClr val="bg1">
                  <a:lumMod val="10000"/>
                </a:schemeClr>
              </a:solidFill>
              <a:latin typeface="+mj-lt"/>
              <a:ea typeface="ＭＳ Ｐゴシック" pitchFamily="-97" charset="-128"/>
            </a:endParaRPr>
          </a:p>
          <a:p>
            <a:pPr algn="just">
              <a:defRPr/>
            </a:pPr>
            <a:endParaRPr lang="da-DK" sz="1100" dirty="0">
              <a:solidFill>
                <a:schemeClr val="tx2">
                  <a:lumMod val="50000"/>
                </a:schemeClr>
              </a:solidFill>
              <a:latin typeface="Arial" pitchFamily="34" charset="0"/>
              <a:ea typeface="ＭＳ Ｐゴシック" pitchFamily="-97" charset="-128"/>
            </a:endParaRPr>
          </a:p>
        </p:txBody>
      </p:sp>
      <p:sp>
        <p:nvSpPr>
          <p:cNvPr id="15391" name="Rectangle 5"/>
          <p:cNvSpPr txBox="1">
            <a:spLocks noChangeArrowheads="1"/>
          </p:cNvSpPr>
          <p:nvPr/>
        </p:nvSpPr>
        <p:spPr bwMode="gray">
          <a:xfrm>
            <a:off x="1001713" y="2316163"/>
            <a:ext cx="1893887" cy="274637"/>
          </a:xfrm>
          <a:prstGeom prst="rect">
            <a:avLst/>
          </a:prstGeom>
          <a:noFill/>
          <a:ln w="9525">
            <a:noFill/>
            <a:miter lim="800000"/>
            <a:headEnd/>
            <a:tailEnd/>
          </a:ln>
        </p:spPr>
        <p:txBody>
          <a:bodyPr lIns="0" rIns="0" anchor="ctr"/>
          <a:lstStyle/>
          <a:p>
            <a:pPr defTabSz="914400" eaLnBrk="0" hangingPunct="0">
              <a:lnSpc>
                <a:spcPct val="95000"/>
              </a:lnSpc>
              <a:defRPr/>
            </a:pPr>
            <a:r>
              <a:rPr lang="en-US" sz="1200" b="1" dirty="0" smtClean="0">
                <a:solidFill>
                  <a:schemeClr val="tx2">
                    <a:lumMod val="50000"/>
                  </a:schemeClr>
                </a:solidFill>
                <a:latin typeface="Arial" pitchFamily="34" charset="0"/>
                <a:ea typeface="ＭＳ Ｐゴシック" pitchFamily="-97" charset="-128"/>
              </a:rPr>
              <a:t>Tocography</a:t>
            </a:r>
            <a:endParaRPr lang="en-US" sz="1200" b="1" dirty="0">
              <a:solidFill>
                <a:schemeClr val="tx2">
                  <a:lumMod val="50000"/>
                </a:schemeClr>
              </a:solidFill>
              <a:latin typeface="Arial" pitchFamily="34" charset="0"/>
              <a:ea typeface="ＭＳ Ｐゴシック" pitchFamily="-97" charset="-128"/>
            </a:endParaRPr>
          </a:p>
        </p:txBody>
      </p:sp>
      <p:sp>
        <p:nvSpPr>
          <p:cNvPr id="22" name="Rektangel 21"/>
          <p:cNvSpPr>
            <a:spLocks noChangeArrowheads="1"/>
          </p:cNvSpPr>
          <p:nvPr/>
        </p:nvSpPr>
        <p:spPr bwMode="auto">
          <a:xfrm>
            <a:off x="927100" y="3568700"/>
            <a:ext cx="3025775" cy="280988"/>
          </a:xfrm>
          <a:prstGeom prst="rect">
            <a:avLst/>
          </a:prstGeom>
          <a:gradFill flip="none" rotWithShape="1">
            <a:gsLst>
              <a:gs pos="89000">
                <a:srgbClr val="C00000">
                  <a:shade val="30000"/>
                  <a:satMod val="115000"/>
                </a:srgbClr>
              </a:gs>
              <a:gs pos="50000">
                <a:srgbClr val="C00000">
                  <a:shade val="67500"/>
                  <a:satMod val="115000"/>
                </a:srgbClr>
              </a:gs>
              <a:gs pos="11000">
                <a:srgbClr val="F50736"/>
              </a:gs>
            </a:gsLst>
            <a:lin ang="27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3" name="Rektangel 22"/>
          <p:cNvSpPr>
            <a:spLocks noChangeArrowheads="1"/>
          </p:cNvSpPr>
          <p:nvPr/>
        </p:nvSpPr>
        <p:spPr bwMode="auto">
          <a:xfrm>
            <a:off x="927100" y="3924300"/>
            <a:ext cx="3025775" cy="749300"/>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0" name="Rektangel 19"/>
          <p:cNvSpPr>
            <a:spLocks noChangeArrowheads="1"/>
          </p:cNvSpPr>
          <p:nvPr/>
        </p:nvSpPr>
        <p:spPr bwMode="auto">
          <a:xfrm>
            <a:off x="1041400" y="4095750"/>
            <a:ext cx="344488" cy="346075"/>
          </a:xfrm>
          <a:prstGeom prst="rect">
            <a:avLst/>
          </a:prstGeom>
          <a:gradFill flip="none" rotWithShape="1">
            <a:gsLst>
              <a:gs pos="89000">
                <a:srgbClr val="C00000">
                  <a:shade val="30000"/>
                  <a:satMod val="115000"/>
                </a:srgbClr>
              </a:gs>
              <a:gs pos="50000">
                <a:srgbClr val="C00000">
                  <a:shade val="67500"/>
                  <a:satMod val="115000"/>
                </a:srgbClr>
              </a:gs>
              <a:gs pos="11000">
                <a:srgbClr val="F50736"/>
              </a:gs>
            </a:gsLst>
            <a:lin ang="27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5614" name="Tekstboks 17"/>
          <p:cNvSpPr txBox="1">
            <a:spLocks noChangeArrowheads="1"/>
          </p:cNvSpPr>
          <p:nvPr/>
        </p:nvSpPr>
        <p:spPr bwMode="auto">
          <a:xfrm>
            <a:off x="1473200" y="4024313"/>
            <a:ext cx="2400300" cy="646331"/>
          </a:xfrm>
          <a:prstGeom prst="rect">
            <a:avLst/>
          </a:prstGeom>
          <a:noFill/>
          <a:ln w="9525">
            <a:noFill/>
            <a:miter lim="800000"/>
            <a:headEnd/>
            <a:tailEnd/>
          </a:ln>
        </p:spPr>
        <p:txBody>
          <a:bodyPr>
            <a:spAutoFit/>
          </a:bodyPr>
          <a:lstStyle/>
          <a:p>
            <a:r>
              <a:rPr lang="da-DK" sz="1200" dirty="0" smtClean="0">
                <a:solidFill>
                  <a:srgbClr val="171717"/>
                </a:solidFill>
                <a:latin typeface="+mj-lt"/>
                <a:cs typeface="Times New Roman" pitchFamily="18" charset="0"/>
              </a:rPr>
              <a:t>It is an electrodiagram which is based on recording electrical uterine activity</a:t>
            </a:r>
            <a:endParaRPr lang="da-DK" sz="1200" dirty="0">
              <a:solidFill>
                <a:srgbClr val="171717"/>
              </a:solidFill>
              <a:latin typeface="+mj-lt"/>
              <a:cs typeface="Times New Roman" pitchFamily="18" charset="0"/>
            </a:endParaRPr>
          </a:p>
        </p:txBody>
      </p:sp>
      <p:sp>
        <p:nvSpPr>
          <p:cNvPr id="25615" name="Rectangle 5"/>
          <p:cNvSpPr txBox="1">
            <a:spLocks noChangeArrowheads="1"/>
          </p:cNvSpPr>
          <p:nvPr/>
        </p:nvSpPr>
        <p:spPr bwMode="gray">
          <a:xfrm>
            <a:off x="1039813" y="3616263"/>
            <a:ext cx="1584634" cy="171965"/>
          </a:xfrm>
          <a:prstGeom prst="rect">
            <a:avLst/>
          </a:prstGeom>
          <a:noFill/>
          <a:ln w="9525">
            <a:noFill/>
            <a:miter lim="800000"/>
            <a:headEnd/>
            <a:tailEnd/>
          </a:ln>
        </p:spPr>
        <p:txBody>
          <a:bodyPr lIns="0" rIns="0" anchor="ctr"/>
          <a:lstStyle/>
          <a:p>
            <a:pPr defTabSz="914400" eaLnBrk="0" hangingPunct="0">
              <a:lnSpc>
                <a:spcPct val="95000"/>
              </a:lnSpc>
            </a:pPr>
            <a:r>
              <a:rPr lang="en-US" sz="1200" b="1" dirty="0" smtClean="0">
                <a:solidFill>
                  <a:schemeClr val="tx2"/>
                </a:solidFill>
              </a:rPr>
              <a:t>Electrohysterogram</a:t>
            </a:r>
            <a:endParaRPr lang="en-US" sz="1200" b="1" dirty="0">
              <a:solidFill>
                <a:schemeClr val="tx2"/>
              </a:solidFill>
            </a:endParaRPr>
          </a:p>
        </p:txBody>
      </p:sp>
      <p:sp>
        <p:nvSpPr>
          <p:cNvPr id="14" name="Rektangel 13"/>
          <p:cNvSpPr>
            <a:spLocks noChangeArrowheads="1"/>
          </p:cNvSpPr>
          <p:nvPr/>
        </p:nvSpPr>
        <p:spPr bwMode="auto">
          <a:xfrm>
            <a:off x="927100" y="4813300"/>
            <a:ext cx="3025775" cy="280988"/>
          </a:xfrm>
          <a:prstGeom prst="rect">
            <a:avLst/>
          </a:prstGeom>
          <a:gradFill rotWithShape="1">
            <a:gsLst>
              <a:gs pos="0">
                <a:srgbClr val="FFFFFF"/>
              </a:gs>
              <a:gs pos="999">
                <a:srgbClr val="FFFFFF"/>
              </a:gs>
              <a:gs pos="100000">
                <a:schemeClr val="bg2"/>
              </a:gs>
            </a:gsLst>
            <a:lin ang="5400000"/>
          </a:gradFill>
          <a:ln w="9525">
            <a:solidFill>
              <a:schemeClr val="bg2"/>
            </a:solidFill>
            <a:miter lim="800000"/>
            <a:headEnd/>
            <a:tailEnd/>
          </a:ln>
          <a:effectLst>
            <a:outerShdw blurRad="50800" dist="38100" dir="2700000" algn="tl" rotWithShape="0">
              <a:prstClr val="black">
                <a:alpha val="40000"/>
              </a:prst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5" name="Rektangel 14"/>
          <p:cNvSpPr>
            <a:spLocks noChangeArrowheads="1"/>
          </p:cNvSpPr>
          <p:nvPr/>
        </p:nvSpPr>
        <p:spPr bwMode="auto">
          <a:xfrm>
            <a:off x="927100" y="5178425"/>
            <a:ext cx="3025775" cy="749300"/>
          </a:xfrm>
          <a:prstGeom prst="rect">
            <a:avLst/>
          </a:prstGeom>
          <a:gradFill flip="none" rotWithShape="1">
            <a:gsLst>
              <a:gs pos="89000">
                <a:srgbClr val="C00000">
                  <a:shade val="30000"/>
                  <a:satMod val="115000"/>
                </a:srgbClr>
              </a:gs>
              <a:gs pos="50000">
                <a:srgbClr val="C00000">
                  <a:shade val="67500"/>
                  <a:satMod val="115000"/>
                </a:srgbClr>
              </a:gs>
              <a:gs pos="11000">
                <a:srgbClr val="F50736"/>
              </a:gs>
            </a:gsLst>
            <a:lin ang="27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grpSp>
        <p:nvGrpSpPr>
          <p:cNvPr id="25618" name="Grupper 67"/>
          <p:cNvGrpSpPr>
            <a:grpSpLocks/>
          </p:cNvGrpSpPr>
          <p:nvPr/>
        </p:nvGrpSpPr>
        <p:grpSpPr bwMode="auto">
          <a:xfrm>
            <a:off x="1041400" y="5340350"/>
            <a:ext cx="344488" cy="346075"/>
            <a:chOff x="876300" y="2508250"/>
            <a:chExt cx="344488" cy="346075"/>
          </a:xfrm>
        </p:grpSpPr>
        <p:sp>
          <p:nvSpPr>
            <p:cNvPr id="12" name="Rektangel 11"/>
            <p:cNvSpPr>
              <a:spLocks noChangeArrowheads="1"/>
            </p:cNvSpPr>
            <p:nvPr/>
          </p:nvSpPr>
          <p:spPr bwMode="auto">
            <a:xfrm>
              <a:off x="876300" y="2508250"/>
              <a:ext cx="344488" cy="346075"/>
            </a:xfrm>
            <a:prstGeom prst="rect">
              <a:avLst/>
            </a:prstGeom>
            <a:gradFill rotWithShape="1">
              <a:gsLst>
                <a:gs pos="0">
                  <a:schemeClr val="tx1"/>
                </a:gs>
                <a:gs pos="100000">
                  <a:schemeClr val="bg2"/>
                </a:gs>
              </a:gsLst>
              <a:lin ang="16200000"/>
            </a:gradFill>
            <a:ln w="9525">
              <a:solidFill>
                <a:schemeClr val="bg2">
                  <a:lumMod val="90000"/>
                </a:schemeClr>
              </a:solid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3" name="Tekstboks 12"/>
            <p:cNvSpPr txBox="1">
              <a:spLocks noChangeArrowheads="1"/>
            </p:cNvSpPr>
            <p:nvPr/>
          </p:nvSpPr>
          <p:spPr bwMode="auto">
            <a:xfrm>
              <a:off x="890588" y="2544763"/>
              <a:ext cx="322262" cy="27781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solidFill>
                    <a:srgbClr val="171717"/>
                  </a:solidFill>
                  <a:latin typeface="Arial" pitchFamily="34" charset="0"/>
                  <a:ea typeface="ＭＳ Ｐゴシック" pitchFamily="-97" charset="-128"/>
                </a:rPr>
                <a:t>3</a:t>
              </a:r>
            </a:p>
          </p:txBody>
        </p:sp>
      </p:grpSp>
      <p:sp>
        <p:nvSpPr>
          <p:cNvPr id="15376" name="Tekstboks 9"/>
          <p:cNvSpPr txBox="1">
            <a:spLocks noChangeArrowheads="1"/>
          </p:cNvSpPr>
          <p:nvPr/>
        </p:nvSpPr>
        <p:spPr bwMode="auto">
          <a:xfrm>
            <a:off x="1473200" y="5268913"/>
            <a:ext cx="2400300" cy="430887"/>
          </a:xfrm>
          <a:prstGeom prst="rect">
            <a:avLst/>
          </a:prstGeom>
          <a:noFill/>
          <a:ln w="9525">
            <a:noFill/>
            <a:miter lim="800000"/>
            <a:headEnd/>
            <a:tailEnd/>
          </a:ln>
        </p:spPr>
        <p:txBody>
          <a:bodyPr>
            <a:spAutoFit/>
          </a:bodyPr>
          <a:lstStyle/>
          <a:p>
            <a:pPr algn="just">
              <a:defRPr/>
            </a:pPr>
            <a:endParaRPr lang="da-DK" sz="1100" dirty="0">
              <a:solidFill>
                <a:schemeClr val="tx2">
                  <a:lumMod val="85000"/>
                </a:schemeClr>
              </a:solidFill>
              <a:latin typeface="Arial" pitchFamily="34" charset="0"/>
              <a:ea typeface="ＭＳ Ｐゴシック" pitchFamily="-97" charset="-128"/>
            </a:endParaRPr>
          </a:p>
          <a:p>
            <a:pPr algn="just">
              <a:defRPr/>
            </a:pPr>
            <a:endParaRPr lang="da-DK" sz="1100" dirty="0">
              <a:solidFill>
                <a:schemeClr val="tx2">
                  <a:lumMod val="85000"/>
                </a:schemeClr>
              </a:solidFill>
              <a:latin typeface="Arial" pitchFamily="34" charset="0"/>
              <a:ea typeface="ＭＳ Ｐゴシック" pitchFamily="-97" charset="-128"/>
            </a:endParaRPr>
          </a:p>
        </p:txBody>
      </p:sp>
      <p:sp>
        <p:nvSpPr>
          <p:cNvPr id="25620" name="Rectangle 5"/>
          <p:cNvSpPr txBox="1">
            <a:spLocks noChangeArrowheads="1"/>
          </p:cNvSpPr>
          <p:nvPr/>
        </p:nvSpPr>
        <p:spPr bwMode="gray">
          <a:xfrm>
            <a:off x="1039813" y="4856163"/>
            <a:ext cx="2673350" cy="223837"/>
          </a:xfrm>
          <a:prstGeom prst="rect">
            <a:avLst/>
          </a:prstGeom>
          <a:noFill/>
          <a:ln w="9525">
            <a:noFill/>
            <a:miter lim="800000"/>
            <a:headEnd/>
            <a:tailEnd/>
          </a:ln>
        </p:spPr>
        <p:txBody>
          <a:bodyPr lIns="0" rIns="0" anchor="ctr"/>
          <a:lstStyle/>
          <a:p>
            <a:pPr defTabSz="914400" eaLnBrk="0" hangingPunct="0">
              <a:lnSpc>
                <a:spcPct val="95000"/>
              </a:lnSpc>
            </a:pPr>
            <a:r>
              <a:rPr lang="en-US" sz="1200" b="1" dirty="0" smtClean="0">
                <a:solidFill>
                  <a:srgbClr val="171717"/>
                </a:solidFill>
              </a:rPr>
              <a:t>Figure 1. Waveform Comparison</a:t>
            </a:r>
            <a:endParaRPr lang="en-US" sz="1200" b="1" dirty="0">
              <a:solidFill>
                <a:srgbClr val="171717"/>
              </a:solidFill>
            </a:endParaRPr>
          </a:p>
        </p:txBody>
      </p:sp>
      <p:sp>
        <p:nvSpPr>
          <p:cNvPr id="34" name="Rektangel 33"/>
          <p:cNvSpPr>
            <a:spLocks noChangeArrowheads="1"/>
          </p:cNvSpPr>
          <p:nvPr/>
        </p:nvSpPr>
        <p:spPr bwMode="auto">
          <a:xfrm>
            <a:off x="4114800" y="2298700"/>
            <a:ext cx="4343400" cy="36322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8" name="Tekstboks 27"/>
          <p:cNvSpPr txBox="1">
            <a:spLocks noChangeArrowheads="1"/>
          </p:cNvSpPr>
          <p:nvPr/>
        </p:nvSpPr>
        <p:spPr bwMode="auto">
          <a:xfrm>
            <a:off x="1055688" y="4132263"/>
            <a:ext cx="322262" cy="277812"/>
          </a:xfrm>
          <a:prstGeom prst="rect">
            <a:avLst/>
          </a:prstGeom>
          <a:noFill/>
          <a:ln w="25400" cap="flat" cmpd="sng" algn="ctr">
            <a:noFill/>
            <a:prstDash val="solid"/>
          </a:ln>
          <a:effectLst/>
        </p:spPr>
        <p:txBody>
          <a:bodyPr anchor="ctr"/>
          <a:lstStyle/>
          <a:p>
            <a:pPr algn="ctr" defTabSz="914400" fontAlgn="auto">
              <a:spcBef>
                <a:spcPts val="0"/>
              </a:spcBef>
              <a:spcAft>
                <a:spcPts val="0"/>
              </a:spcAft>
              <a:defRPr/>
            </a:pPr>
            <a:r>
              <a:rPr lang="da-DK" sz="1200" kern="0" noProof="1">
                <a:solidFill>
                  <a:sysClr val="window" lastClr="FFFFFF"/>
                </a:solidFill>
                <a:latin typeface="Arial" pitchFamily="34" charset="0"/>
                <a:ea typeface="ＭＳ Ｐゴシック" pitchFamily="-97" charset="-128"/>
              </a:rPr>
              <a:t>2</a:t>
            </a:r>
          </a:p>
        </p:txBody>
      </p:sp>
      <p:sp>
        <p:nvSpPr>
          <p:cNvPr id="26" name="Rectangle 4"/>
          <p:cNvSpPr>
            <a:spLocks noChangeArrowheads="1"/>
          </p:cNvSpPr>
          <p:nvPr/>
        </p:nvSpPr>
        <p:spPr bwMode="gray">
          <a:xfrm>
            <a:off x="791585" y="6111178"/>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2"/>
          <a:stretch>
            <a:fillRect/>
          </a:stretch>
        </p:blipFill>
        <p:spPr>
          <a:xfrm>
            <a:off x="7615451" y="5660176"/>
            <a:ext cx="1528549" cy="1101758"/>
          </a:xfrm>
          <a:prstGeom prst="rect">
            <a:avLst/>
          </a:prstGeom>
        </p:spPr>
      </p:pic>
      <p:sp>
        <p:nvSpPr>
          <p:cNvPr id="30" name="TextBox 29"/>
          <p:cNvSpPr txBox="1"/>
          <p:nvPr/>
        </p:nvSpPr>
        <p:spPr>
          <a:xfrm>
            <a:off x="5272643" y="153404"/>
            <a:ext cx="3871357" cy="369332"/>
          </a:xfrm>
          <a:prstGeom prst="rect">
            <a:avLst/>
          </a:prstGeom>
          <a:noFill/>
        </p:spPr>
        <p:txBody>
          <a:bodyPr wrap="square" rtlCol="0">
            <a:spAutoFit/>
          </a:bodyPr>
          <a:lstStyle/>
          <a:p>
            <a:r>
              <a:rPr lang="en-US" altLang="zh-TW" dirty="0" smtClean="0">
                <a:solidFill>
                  <a:schemeClr val="bg1">
                    <a:lumMod val="10000"/>
                  </a:schemeClr>
                </a:solidFill>
                <a:latin typeface="+mj-lt"/>
              </a:rPr>
              <a:t>Electrohysterogram &amp; Tocography (1/3</a:t>
            </a:r>
            <a:r>
              <a:rPr lang="en-US" altLang="zh-TW" dirty="0" smtClean="0">
                <a:solidFill>
                  <a:schemeClr val="bg1">
                    <a:lumMod val="10000"/>
                  </a:schemeClr>
                </a:solidFill>
              </a:rPr>
              <a:t>)</a:t>
            </a:r>
            <a:endParaRPr lang="zh-TW" altLang="en-US" dirty="0">
              <a:solidFill>
                <a:schemeClr val="bg1">
                  <a:lumMod val="10000"/>
                </a:schemeClr>
              </a:solidFill>
            </a:endParaRPr>
          </a:p>
        </p:txBody>
      </p:sp>
      <p:pic>
        <p:nvPicPr>
          <p:cNvPr id="18434" name="Picture 2" descr="https://fbcdn-sphotos-h-a.akamaihd.net/hphotos-ak-prn2/v/t34.0-12/1474952_826945290654057_1329317300_n.jpg?oh=973a3e8f1f12d3e565d40bdf117489b6&amp;oe=5327A88A&amp;__gda__=1395138172_d4631c3e9701c3de4af30e8cd8ea6472"/>
          <p:cNvPicPr>
            <a:picLocks noChangeAspect="1" noChangeArrowheads="1"/>
          </p:cNvPicPr>
          <p:nvPr/>
        </p:nvPicPr>
        <p:blipFill>
          <a:blip r:embed="rId3"/>
          <a:srcRect l="45816" t="557" r="1953" b="18644"/>
          <a:stretch>
            <a:fillRect/>
          </a:stretch>
        </p:blipFill>
        <p:spPr bwMode="auto">
          <a:xfrm>
            <a:off x="4251365" y="2375064"/>
            <a:ext cx="4096988" cy="3443845"/>
          </a:xfrm>
          <a:prstGeom prst="rect">
            <a:avLst/>
          </a:prstGeom>
          <a:noFill/>
          <a:ln>
            <a:noFill/>
          </a:ln>
        </p:spPr>
      </p:pic>
      <p:sp>
        <p:nvSpPr>
          <p:cNvPr id="35" name="Tekstboks 17"/>
          <p:cNvSpPr txBox="1">
            <a:spLocks noChangeArrowheads="1"/>
          </p:cNvSpPr>
          <p:nvPr/>
        </p:nvSpPr>
        <p:spPr bwMode="auto">
          <a:xfrm>
            <a:off x="1494971" y="5221742"/>
            <a:ext cx="2400300" cy="646331"/>
          </a:xfrm>
          <a:prstGeom prst="rect">
            <a:avLst/>
          </a:prstGeom>
          <a:noFill/>
          <a:ln w="9525">
            <a:noFill/>
            <a:miter lim="800000"/>
            <a:headEnd/>
            <a:tailEnd/>
          </a:ln>
        </p:spPr>
        <p:txBody>
          <a:bodyPr>
            <a:spAutoFit/>
          </a:bodyPr>
          <a:lstStyle/>
          <a:p>
            <a:r>
              <a:rPr lang="da-DK" sz="1200" b="1" dirty="0" smtClean="0">
                <a:solidFill>
                  <a:schemeClr val="bg1"/>
                </a:solidFill>
                <a:latin typeface="+mj-lt"/>
                <a:cs typeface="Times New Roman" pitchFamily="18" charset="0"/>
              </a:rPr>
              <a:t>The contractions curve obtained from EHG signal (V3-V0)  and  Toco signal</a:t>
            </a:r>
            <a:endParaRPr lang="da-DK" sz="1200" b="1" dirty="0">
              <a:solidFill>
                <a:schemeClr val="bg1"/>
              </a:solidFill>
              <a:latin typeface="+mj-lt"/>
              <a:cs typeface="Times New Roman" pitchFamily="18" charset="0"/>
            </a:endParaRPr>
          </a:p>
        </p:txBody>
      </p:sp>
      <p:sp>
        <p:nvSpPr>
          <p:cNvPr id="36" name="Rectangle 35"/>
          <p:cNvSpPr/>
          <p:nvPr/>
        </p:nvSpPr>
        <p:spPr>
          <a:xfrm>
            <a:off x="955962" y="1463173"/>
            <a:ext cx="5421087" cy="523220"/>
          </a:xfrm>
          <a:prstGeom prst="rect">
            <a:avLst/>
          </a:prstGeom>
        </p:spPr>
        <p:txBody>
          <a:bodyPr wrap="square">
            <a:spAutoFit/>
          </a:bodyPr>
          <a:lstStyle/>
          <a:p>
            <a:r>
              <a:rPr lang="en-US" altLang="zh-TW" sz="1400" dirty="0" smtClean="0">
                <a:solidFill>
                  <a:schemeClr val="bg1">
                    <a:lumMod val="10000"/>
                  </a:schemeClr>
                </a:solidFill>
              </a:rPr>
              <a:t>Reference: ADAM MATONIA, KRZYSZTOF HOROBA, et al, 2006, Monitoring Contraction Activity of Uterine Muscle</a:t>
            </a:r>
            <a:endParaRPr lang="zh-TW" altLang="en-US" sz="1400" dirty="0">
              <a:solidFill>
                <a:schemeClr val="bg1">
                  <a:lumMod val="1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3"/>
          </p:nvPr>
        </p:nvSpPr>
        <p:spPr/>
        <p:txBody>
          <a:bodyPr/>
          <a:lstStyle/>
          <a:p>
            <a:r>
              <a:rPr lang="en-US" altLang="zh-TW" dirty="0" smtClean="0"/>
              <a:t>Tocodynamometer device structure</a:t>
            </a:r>
            <a:endParaRPr lang="zh-TW" altLang="en-US" dirty="0"/>
          </a:p>
        </p:txBody>
      </p:sp>
      <p:sp>
        <p:nvSpPr>
          <p:cNvPr id="6" name="Titel 16"/>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latin typeface="Arial" charset="0"/>
                <a:ea typeface="ＭＳ Ｐゴシック" charset="-128"/>
              </a:rPr>
              <a:t>United States Patent </a:t>
            </a:r>
          </a:p>
        </p:txBody>
      </p:sp>
      <p:pic>
        <p:nvPicPr>
          <p:cNvPr id="48131" name="Picture 3"/>
          <p:cNvPicPr>
            <a:picLocks noGrp="1" noChangeAspect="1" noChangeArrowheads="1"/>
          </p:cNvPicPr>
          <p:nvPr>
            <p:ph idx="1"/>
          </p:nvPr>
        </p:nvPicPr>
        <p:blipFill>
          <a:blip r:embed="rId2"/>
          <a:srcRect/>
          <a:stretch>
            <a:fillRect/>
          </a:stretch>
        </p:blipFill>
        <p:spPr bwMode="auto">
          <a:xfrm>
            <a:off x="3173658" y="2140094"/>
            <a:ext cx="3072198" cy="4512953"/>
          </a:xfrm>
          <a:prstGeom prst="rect">
            <a:avLst/>
          </a:prstGeom>
          <a:noFill/>
          <a:ln>
            <a:noFill/>
          </a:ln>
        </p:spPr>
      </p:pic>
      <p:pic>
        <p:nvPicPr>
          <p:cNvPr id="48132" name="Picture 4"/>
          <p:cNvPicPr>
            <a:picLocks noChangeAspect="1" noChangeArrowheads="1"/>
          </p:cNvPicPr>
          <p:nvPr/>
        </p:nvPicPr>
        <p:blipFill>
          <a:blip r:embed="rId3"/>
          <a:srcRect/>
          <a:stretch>
            <a:fillRect/>
          </a:stretch>
        </p:blipFill>
        <p:spPr bwMode="auto">
          <a:xfrm>
            <a:off x="5796433" y="2146852"/>
            <a:ext cx="3047318" cy="4476405"/>
          </a:xfrm>
          <a:prstGeom prst="rect">
            <a:avLst/>
          </a:prstGeom>
          <a:noFill/>
          <a:ln>
            <a:noFill/>
          </a:ln>
        </p:spPr>
      </p:pic>
      <p:pic>
        <p:nvPicPr>
          <p:cNvPr id="48133" name="Picture 5"/>
          <p:cNvPicPr>
            <a:picLocks noChangeAspect="1" noChangeArrowheads="1"/>
          </p:cNvPicPr>
          <p:nvPr/>
        </p:nvPicPr>
        <p:blipFill>
          <a:blip r:embed="rId4"/>
          <a:srcRect/>
          <a:stretch>
            <a:fillRect/>
          </a:stretch>
        </p:blipFill>
        <p:spPr bwMode="auto">
          <a:xfrm>
            <a:off x="0" y="2064087"/>
            <a:ext cx="3263462" cy="4793913"/>
          </a:xfrm>
          <a:prstGeom prst="rect">
            <a:avLst/>
          </a:prstGeom>
          <a:noFill/>
          <a:ln>
            <a:noFill/>
          </a:ln>
        </p:spPr>
      </p:pic>
      <p:sp>
        <p:nvSpPr>
          <p:cNvPr id="11" name="TextBox 10"/>
          <p:cNvSpPr txBox="1"/>
          <p:nvPr/>
        </p:nvSpPr>
        <p:spPr>
          <a:xfrm>
            <a:off x="5272643" y="121920"/>
            <a:ext cx="3871357" cy="369332"/>
          </a:xfrm>
          <a:prstGeom prst="rect">
            <a:avLst/>
          </a:prstGeom>
          <a:noFill/>
        </p:spPr>
        <p:txBody>
          <a:bodyPr wrap="square" rtlCol="0">
            <a:spAutoFit/>
          </a:bodyPr>
          <a:lstStyle/>
          <a:p>
            <a:r>
              <a:rPr lang="en-US" altLang="zh-TW" dirty="0" smtClean="0">
                <a:solidFill>
                  <a:schemeClr val="bg1">
                    <a:lumMod val="10000"/>
                  </a:schemeClr>
                </a:solidFill>
                <a:latin typeface="+mj-lt"/>
              </a:rPr>
              <a:t>Electrohysterogram &amp; Tocography (3/3</a:t>
            </a:r>
            <a:r>
              <a:rPr lang="en-US" altLang="zh-TW" dirty="0" smtClean="0">
                <a:solidFill>
                  <a:schemeClr val="bg1">
                    <a:lumMod val="10000"/>
                  </a:schemeClr>
                </a:solidFill>
              </a:rPr>
              <a:t>)</a:t>
            </a:r>
            <a:endParaRPr lang="zh-TW" altLang="en-US" dirty="0">
              <a:solidFill>
                <a:schemeClr val="bg1">
                  <a:lumMod val="10000"/>
                </a:schemeClr>
              </a:solidFill>
            </a:endParaRPr>
          </a:p>
        </p:txBody>
      </p:sp>
      <p:sp>
        <p:nvSpPr>
          <p:cNvPr id="12"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13" name="Picture 12" descr="project-bme-final-01.png"/>
          <p:cNvPicPr>
            <a:picLocks noChangeAspect="1"/>
          </p:cNvPicPr>
          <p:nvPr/>
        </p:nvPicPr>
        <p:blipFill>
          <a:blip r:embed="rId5"/>
          <a:stretch>
            <a:fillRect/>
          </a:stretch>
        </p:blipFill>
        <p:spPr>
          <a:xfrm>
            <a:off x="7615451" y="5756242"/>
            <a:ext cx="1528549" cy="1101758"/>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799" y="833438"/>
            <a:ext cx="6282377" cy="563562"/>
          </a:xfrm>
        </p:spPr>
        <p:txBody>
          <a:bodyPr/>
          <a:lstStyle/>
          <a:p>
            <a:r>
              <a:rPr lang="en-US" altLang="zh-TW" dirty="0" smtClean="0"/>
              <a:t>Commercial Available Product #1</a:t>
            </a:r>
            <a:endParaRPr lang="zh-TW" altLang="en-US" dirty="0"/>
          </a:p>
        </p:txBody>
      </p:sp>
      <p:sp>
        <p:nvSpPr>
          <p:cNvPr id="4" name="Text Placeholder 3"/>
          <p:cNvSpPr>
            <a:spLocks noGrp="1"/>
          </p:cNvSpPr>
          <p:nvPr>
            <p:ph type="body" idx="13"/>
          </p:nvPr>
        </p:nvSpPr>
        <p:spPr/>
        <p:txBody>
          <a:bodyPr/>
          <a:lstStyle/>
          <a:p>
            <a:r>
              <a:rPr lang="en-US" altLang="zh-TW" dirty="0" err="1" smtClean="0"/>
              <a:t>Grafco</a:t>
            </a:r>
            <a:r>
              <a:rPr lang="en-US" altLang="zh-TW" dirty="0" smtClean="0"/>
              <a:t> - Specification</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9121"/>
            <a:ext cx="9067936"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57687"/>
            <a:ext cx="917064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srcRect/>
          <a:stretch>
            <a:fillRect/>
          </a:stretch>
        </p:blipFill>
        <p:spPr bwMode="auto">
          <a:xfrm>
            <a:off x="6672634" y="3770834"/>
            <a:ext cx="2257610" cy="2553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2116962"/>
            <a:ext cx="9144000" cy="1469386"/>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3808392" y="4570180"/>
            <a:ext cx="5335608" cy="2287820"/>
          </a:xfrm>
          <a:prstGeom prst="rect">
            <a:avLst/>
          </a:prstGeom>
          <a:noFill/>
          <a:ln w="9525">
            <a:noFill/>
            <a:miter lim="800000"/>
            <a:headEnd/>
            <a:tailEnd/>
          </a:ln>
        </p:spPr>
      </p:pic>
      <p:sp>
        <p:nvSpPr>
          <p:cNvPr id="8" name="Title 2"/>
          <p:cNvSpPr>
            <a:spLocks noGrp="1"/>
          </p:cNvSpPr>
          <p:nvPr>
            <p:ph type="title"/>
          </p:nvPr>
        </p:nvSpPr>
        <p:spPr>
          <a:xfrm>
            <a:off x="177799" y="833438"/>
            <a:ext cx="6282377" cy="563562"/>
          </a:xfrm>
        </p:spPr>
        <p:txBody>
          <a:bodyPr/>
          <a:lstStyle/>
          <a:p>
            <a:r>
              <a:rPr lang="en-US" altLang="zh-TW" dirty="0" smtClean="0"/>
              <a:t>Commercial Available Product #2</a:t>
            </a:r>
            <a:endParaRPr lang="zh-TW" altLang="en-US" dirty="0"/>
          </a:p>
        </p:txBody>
      </p:sp>
      <p:sp>
        <p:nvSpPr>
          <p:cNvPr id="9" name="Text Placeholder 3"/>
          <p:cNvSpPr>
            <a:spLocks noGrp="1"/>
          </p:cNvSpPr>
          <p:nvPr>
            <p:ph type="body" idx="13"/>
          </p:nvPr>
        </p:nvSpPr>
        <p:spPr>
          <a:xfrm>
            <a:off x="177800" y="1447801"/>
            <a:ext cx="6489700" cy="358774"/>
          </a:xfrm>
        </p:spPr>
        <p:txBody>
          <a:bodyPr/>
          <a:lstStyle/>
          <a:p>
            <a:r>
              <a:rPr lang="en-US" altLang="zh-TW" dirty="0" smtClean="0"/>
              <a:t>Philips/HP - Specification</a:t>
            </a:r>
            <a:endParaRPr lang="zh-TW" altLang="en-US" dirty="0"/>
          </a:p>
        </p:txBody>
      </p:sp>
      <p:pic>
        <p:nvPicPr>
          <p:cNvPr id="19457" name="Picture 1"/>
          <p:cNvPicPr>
            <a:picLocks noChangeAspect="1" noChangeArrowheads="1"/>
          </p:cNvPicPr>
          <p:nvPr/>
        </p:nvPicPr>
        <p:blipFill>
          <a:blip r:embed="rId4"/>
          <a:srcRect/>
          <a:stretch>
            <a:fillRect/>
          </a:stretch>
        </p:blipFill>
        <p:spPr bwMode="auto">
          <a:xfrm>
            <a:off x="0" y="3587152"/>
            <a:ext cx="9144000" cy="798206"/>
          </a:xfrm>
          <a:prstGeom prst="rect">
            <a:avLst/>
          </a:prstGeom>
          <a:noFill/>
          <a:ln w="9525">
            <a:noFill/>
            <a:miter lim="800000"/>
            <a:headEnd/>
            <a:tailEnd/>
          </a:ln>
        </p:spPr>
      </p:pic>
      <p:pic>
        <p:nvPicPr>
          <p:cNvPr id="19458" name="Picture 2"/>
          <p:cNvPicPr>
            <a:picLocks noChangeAspect="1" noChangeArrowheads="1"/>
          </p:cNvPicPr>
          <p:nvPr/>
        </p:nvPicPr>
        <p:blipFill>
          <a:blip r:embed="rId5"/>
          <a:srcRect/>
          <a:stretch>
            <a:fillRect/>
          </a:stretch>
        </p:blipFill>
        <p:spPr bwMode="auto">
          <a:xfrm>
            <a:off x="1153331" y="4738504"/>
            <a:ext cx="1708623" cy="1953242"/>
          </a:xfrm>
          <a:prstGeom prst="rect">
            <a:avLst/>
          </a:prstGeom>
          <a:noFill/>
          <a:ln w="9525">
            <a:noFill/>
            <a:miter lim="800000"/>
            <a:headEnd/>
            <a:tailEnd/>
          </a:ln>
        </p:spPr>
      </p:pic>
      <p:sp>
        <p:nvSpPr>
          <p:cNvPr id="10" name="Rectangle 9"/>
          <p:cNvSpPr/>
          <p:nvPr/>
        </p:nvSpPr>
        <p:spPr>
          <a:xfrm>
            <a:off x="6044541" y="3526971"/>
            <a:ext cx="1674420" cy="261257"/>
          </a:xfrm>
          <a:prstGeom prst="rect">
            <a:avLst/>
          </a:prstGeom>
          <a:noFill/>
          <a:ln w="3810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solidFill>
                <a:srgbClr val="F50736"/>
              </a:solidFill>
            </a:endParaRPr>
          </a:p>
        </p:txBody>
      </p:sp>
      <p:sp>
        <p:nvSpPr>
          <p:cNvPr id="11" name="Rectangle 10"/>
          <p:cNvSpPr/>
          <p:nvPr/>
        </p:nvSpPr>
        <p:spPr>
          <a:xfrm>
            <a:off x="3441866" y="3833751"/>
            <a:ext cx="1674420" cy="261257"/>
          </a:xfrm>
          <a:prstGeom prst="rect">
            <a:avLst/>
          </a:prstGeom>
          <a:noFill/>
          <a:ln w="3810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solidFill>
                <a:srgbClr val="F50736"/>
              </a:solidFill>
            </a:endParaRPr>
          </a:p>
        </p:txBody>
      </p:sp>
      <p:sp>
        <p:nvSpPr>
          <p:cNvPr id="12" name="Rectangle 11"/>
          <p:cNvSpPr/>
          <p:nvPr/>
        </p:nvSpPr>
        <p:spPr>
          <a:xfrm>
            <a:off x="3156857" y="2384960"/>
            <a:ext cx="1674420" cy="261257"/>
          </a:xfrm>
          <a:prstGeom prst="rect">
            <a:avLst/>
          </a:prstGeom>
          <a:noFill/>
          <a:ln w="3810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solidFill>
                <a:srgbClr val="F5073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799" y="833437"/>
            <a:ext cx="6509871" cy="1031221"/>
          </a:xfrm>
        </p:spPr>
        <p:txBody>
          <a:bodyPr/>
          <a:lstStyle/>
          <a:p>
            <a:r>
              <a:rPr lang="da-DK" altLang="zh-TW" b="1" dirty="0" smtClean="0">
                <a:solidFill>
                  <a:schemeClr val="bg1"/>
                </a:solidFill>
              </a:rPr>
              <a:t>Our Approach for</a:t>
            </a:r>
            <a:br>
              <a:rPr lang="da-DK" altLang="zh-TW" b="1" dirty="0" smtClean="0">
                <a:solidFill>
                  <a:schemeClr val="bg1"/>
                </a:solidFill>
              </a:rPr>
            </a:br>
            <a:r>
              <a:rPr lang="en-US" altLang="zh-TW" b="1" dirty="0" smtClean="0">
                <a:solidFill>
                  <a:schemeClr val="bg1"/>
                </a:solidFill>
              </a:rPr>
              <a:t>Smart-Phone Based </a:t>
            </a:r>
            <a:r>
              <a:rPr lang="en-US" altLang="zh-TW" b="1" dirty="0" err="1" smtClean="0">
                <a:solidFill>
                  <a:schemeClr val="bg1"/>
                </a:solidFill>
              </a:rPr>
              <a:t>Toco</a:t>
            </a:r>
            <a:r>
              <a:rPr lang="da-DK" altLang="zh-TW" b="1" dirty="0" smtClean="0">
                <a:solidFill>
                  <a:schemeClr val="bg1">
                    <a:lumMod val="10000"/>
                  </a:schemeClr>
                </a:solidFill>
              </a:rPr>
              <a:t/>
            </a:r>
            <a:br>
              <a:rPr lang="da-DK" altLang="zh-TW" b="1" dirty="0" smtClean="0">
                <a:solidFill>
                  <a:schemeClr val="bg1">
                    <a:lumMod val="10000"/>
                  </a:schemeClr>
                </a:solidFill>
              </a:rPr>
            </a:br>
            <a:r>
              <a:rPr lang="da-DK" altLang="zh-TW" b="1" dirty="0" smtClean="0">
                <a:solidFill>
                  <a:schemeClr val="bg1">
                    <a:lumMod val="10000"/>
                  </a:schemeClr>
                </a:solidFill>
              </a:rPr>
              <a:t/>
            </a:r>
            <a:br>
              <a:rPr lang="da-DK" altLang="zh-TW" b="1" dirty="0" smtClean="0">
                <a:solidFill>
                  <a:schemeClr val="bg1">
                    <a:lumMod val="10000"/>
                  </a:schemeClr>
                </a:solidFill>
              </a:rPr>
            </a:br>
            <a:r>
              <a:rPr lang="en-US" altLang="zh-TW" dirty="0" smtClean="0"/>
              <a:t> </a:t>
            </a:r>
            <a:endParaRPr lang="zh-TW" altLang="en-US" dirty="0"/>
          </a:p>
        </p:txBody>
      </p:sp>
      <p:grpSp>
        <p:nvGrpSpPr>
          <p:cNvPr id="7" name="Group 6"/>
          <p:cNvGrpSpPr/>
          <p:nvPr/>
        </p:nvGrpSpPr>
        <p:grpSpPr>
          <a:xfrm>
            <a:off x="1445764" y="2051696"/>
            <a:ext cx="2655183" cy="4612341"/>
            <a:chOff x="1612017" y="2245659"/>
            <a:chExt cx="2355273" cy="4286250"/>
          </a:xfrm>
        </p:grpSpPr>
        <p:pic>
          <p:nvPicPr>
            <p:cNvPr id="68610" name="Picture 2" descr="http://www.blogcdn.com/chinese.engadget.com/media/2013/02/htconeblack.jpg"/>
            <p:cNvPicPr>
              <a:picLocks noChangeAspect="1" noChangeArrowheads="1"/>
            </p:cNvPicPr>
            <p:nvPr/>
          </p:nvPicPr>
          <p:blipFill>
            <a:blip r:embed="rId2"/>
            <a:srcRect l="30127" r="29990"/>
            <a:stretch>
              <a:fillRect/>
            </a:stretch>
          </p:blipFill>
          <p:spPr bwMode="auto">
            <a:xfrm>
              <a:off x="1612017" y="2245659"/>
              <a:ext cx="2355273" cy="4286250"/>
            </a:xfrm>
            <a:prstGeom prst="rect">
              <a:avLst/>
            </a:prstGeom>
            <a:noFill/>
          </p:spPr>
        </p:pic>
        <p:pic>
          <p:nvPicPr>
            <p:cNvPr id="68611" name="Picture 3"/>
            <p:cNvPicPr>
              <a:picLocks noChangeAspect="1" noChangeArrowheads="1"/>
            </p:cNvPicPr>
            <p:nvPr/>
          </p:nvPicPr>
          <p:blipFill>
            <a:blip r:embed="rId3"/>
            <a:srcRect l="4524" r="4716"/>
            <a:stretch>
              <a:fillRect/>
            </a:stretch>
          </p:blipFill>
          <p:spPr bwMode="auto">
            <a:xfrm>
              <a:off x="1828800" y="2653553"/>
              <a:ext cx="1898073" cy="3334870"/>
            </a:xfrm>
            <a:prstGeom prst="rect">
              <a:avLst/>
            </a:prstGeom>
            <a:ln>
              <a:noFill/>
            </a:ln>
            <a:effectLst>
              <a:outerShdw blurRad="292100" dist="139700" dir="2700000" algn="tl" rotWithShape="0">
                <a:srgbClr val="333333">
                  <a:alpha val="65000"/>
                </a:srgbClr>
              </a:outerShdw>
            </a:effectLst>
          </p:spPr>
        </p:pic>
      </p:grpSp>
      <p:sp>
        <p:nvSpPr>
          <p:cNvPr id="8" name="Oval 7"/>
          <p:cNvSpPr/>
          <p:nvPr/>
        </p:nvSpPr>
        <p:spPr>
          <a:xfrm>
            <a:off x="4142509" y="2812472"/>
            <a:ext cx="401782" cy="3740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9" name="Oval 8"/>
          <p:cNvSpPr/>
          <p:nvPr/>
        </p:nvSpPr>
        <p:spPr>
          <a:xfrm>
            <a:off x="4142509" y="3948546"/>
            <a:ext cx="401782" cy="3740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0" name="Oval 9"/>
          <p:cNvSpPr/>
          <p:nvPr/>
        </p:nvSpPr>
        <p:spPr>
          <a:xfrm>
            <a:off x="4128655" y="5112327"/>
            <a:ext cx="401782" cy="37407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cxnSp>
        <p:nvCxnSpPr>
          <p:cNvPr id="12" name="Straight Connector 11"/>
          <p:cNvCxnSpPr>
            <a:stCxn id="8" idx="6"/>
          </p:cNvCxnSpPr>
          <p:nvPr/>
        </p:nvCxnSpPr>
        <p:spPr>
          <a:xfrm>
            <a:off x="4544291" y="2999509"/>
            <a:ext cx="1676400" cy="69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8145" y="4121727"/>
            <a:ext cx="1676400" cy="69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30436" y="5313218"/>
            <a:ext cx="1676400" cy="69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400801" y="2798619"/>
            <a:ext cx="2452254" cy="461665"/>
          </a:xfrm>
          <a:prstGeom prst="rect">
            <a:avLst/>
          </a:prstGeom>
          <a:noFill/>
        </p:spPr>
        <p:txBody>
          <a:bodyPr wrap="square" rtlCol="0">
            <a:spAutoFit/>
          </a:bodyPr>
          <a:lstStyle/>
          <a:p>
            <a:r>
              <a:rPr lang="en-US" altLang="zh-TW" sz="2400" b="1" i="1" dirty="0" smtClean="0">
                <a:solidFill>
                  <a:srgbClr val="F50736"/>
                </a:solidFill>
              </a:rPr>
              <a:t>Quality</a:t>
            </a:r>
            <a:endParaRPr lang="zh-TW" altLang="en-US" sz="2400" b="1" i="1" dirty="0">
              <a:solidFill>
                <a:srgbClr val="F50736"/>
              </a:solidFill>
            </a:endParaRPr>
          </a:p>
        </p:txBody>
      </p:sp>
      <p:sp>
        <p:nvSpPr>
          <p:cNvPr id="16" name="TextBox 15"/>
          <p:cNvSpPr txBox="1"/>
          <p:nvPr/>
        </p:nvSpPr>
        <p:spPr>
          <a:xfrm>
            <a:off x="6386946" y="3906983"/>
            <a:ext cx="2452254" cy="461665"/>
          </a:xfrm>
          <a:prstGeom prst="rect">
            <a:avLst/>
          </a:prstGeom>
          <a:noFill/>
        </p:spPr>
        <p:txBody>
          <a:bodyPr wrap="square" rtlCol="0">
            <a:spAutoFit/>
          </a:bodyPr>
          <a:lstStyle/>
          <a:p>
            <a:r>
              <a:rPr lang="en-US" altLang="zh-TW" sz="2400" b="1" i="1" dirty="0" smtClean="0">
                <a:solidFill>
                  <a:srgbClr val="00B050"/>
                </a:solidFill>
              </a:rPr>
              <a:t>Dependability</a:t>
            </a:r>
            <a:endParaRPr lang="zh-TW" altLang="en-US" sz="2400" b="1" i="1" dirty="0">
              <a:solidFill>
                <a:srgbClr val="00B050"/>
              </a:solidFill>
            </a:endParaRPr>
          </a:p>
        </p:txBody>
      </p:sp>
      <p:sp>
        <p:nvSpPr>
          <p:cNvPr id="17" name="TextBox 16"/>
          <p:cNvSpPr txBox="1"/>
          <p:nvPr/>
        </p:nvSpPr>
        <p:spPr>
          <a:xfrm>
            <a:off x="6400801" y="5084619"/>
            <a:ext cx="2452254" cy="461665"/>
          </a:xfrm>
          <a:prstGeom prst="rect">
            <a:avLst/>
          </a:prstGeom>
          <a:noFill/>
        </p:spPr>
        <p:txBody>
          <a:bodyPr wrap="square" rtlCol="0">
            <a:spAutoFit/>
          </a:bodyPr>
          <a:lstStyle/>
          <a:p>
            <a:r>
              <a:rPr lang="en-US" altLang="zh-TW" sz="2400" b="1" i="1" dirty="0" smtClean="0">
                <a:solidFill>
                  <a:schemeClr val="accent3">
                    <a:lumMod val="75000"/>
                  </a:schemeClr>
                </a:solidFill>
              </a:rPr>
              <a:t>Durability</a:t>
            </a:r>
            <a:endParaRPr lang="zh-TW" altLang="en-US" sz="2400" b="1" i="1" dirty="0">
              <a:solidFill>
                <a:schemeClr val="accent3">
                  <a:lumMod val="75000"/>
                </a:schemeClr>
              </a:solidFill>
            </a:endParaRPr>
          </a:p>
        </p:txBody>
      </p:sp>
      <p:pic>
        <p:nvPicPr>
          <p:cNvPr id="18" name="Picture 17" descr="project-bme-final-01.png"/>
          <p:cNvPicPr>
            <a:picLocks noChangeAspect="1"/>
          </p:cNvPicPr>
          <p:nvPr/>
        </p:nvPicPr>
        <p:blipFill>
          <a:blip r:embed="rId4"/>
          <a:stretch>
            <a:fillRect/>
          </a:stretch>
        </p:blipFill>
        <p:spPr>
          <a:xfrm>
            <a:off x="7615451" y="5756242"/>
            <a:ext cx="1528549" cy="110175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gray">
          <a:xfrm>
            <a:off x="874713" y="1355725"/>
            <a:ext cx="4852987" cy="358775"/>
          </a:xfrm>
          <a:prstGeom prst="rect">
            <a:avLst/>
          </a:prstGeom>
          <a:noFill/>
          <a:ln w="9525">
            <a:noFill/>
            <a:miter lim="800000"/>
            <a:headEnd/>
            <a:tailEnd/>
          </a:ln>
        </p:spPr>
        <p:txBody>
          <a:bodyPr lIns="0" tIns="0" rIns="0" bIns="0" anchor="ctr"/>
          <a:lstStyle/>
          <a:p>
            <a:pPr defTabSz="801688"/>
            <a:endParaRPr lang="en-US" sz="2000" dirty="0">
              <a:solidFill>
                <a:srgbClr val="171717"/>
              </a:solidFill>
            </a:endParaRPr>
          </a:p>
        </p:txBody>
      </p:sp>
      <p:sp>
        <p:nvSpPr>
          <p:cNvPr id="24579" name="Rectangle 5"/>
          <p:cNvSpPr txBox="1">
            <a:spLocks noChangeArrowheads="1"/>
          </p:cNvSpPr>
          <p:nvPr/>
        </p:nvSpPr>
        <p:spPr bwMode="gray">
          <a:xfrm>
            <a:off x="874712" y="779463"/>
            <a:ext cx="7046129"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smtClean="0">
                <a:solidFill>
                  <a:srgbClr val="171717"/>
                </a:solidFill>
              </a:rPr>
              <a:t>Smart Phone Accelerometer </a:t>
            </a:r>
            <a:endParaRPr lang="en-US" sz="3000" b="1" dirty="0">
              <a:solidFill>
                <a:srgbClr val="171717"/>
              </a:solidFill>
            </a:endParaRPr>
          </a:p>
        </p:txBody>
      </p:sp>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grpSp>
        <p:nvGrpSpPr>
          <p:cNvPr id="2" name="Gruppe 30"/>
          <p:cNvGrpSpPr>
            <a:grpSpLocks/>
          </p:cNvGrpSpPr>
          <p:nvPr/>
        </p:nvGrpSpPr>
        <p:grpSpPr bwMode="auto">
          <a:xfrm>
            <a:off x="863600" y="2201863"/>
            <a:ext cx="7378700" cy="3563937"/>
            <a:chOff x="863600" y="2201863"/>
            <a:chExt cx="7378700" cy="3563937"/>
          </a:xfrm>
        </p:grpSpPr>
        <p:sp>
          <p:nvSpPr>
            <p:cNvPr id="33" name="Rektangel 32"/>
            <p:cNvSpPr>
              <a:spLocks noChangeArrowheads="1"/>
            </p:cNvSpPr>
            <p:nvPr/>
          </p:nvSpPr>
          <p:spPr bwMode="auto">
            <a:xfrm>
              <a:off x="4686300" y="2201863"/>
              <a:ext cx="3556000" cy="354012"/>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52" name="Rektangel 51"/>
            <p:cNvSpPr>
              <a:spLocks noChangeArrowheads="1"/>
            </p:cNvSpPr>
            <p:nvPr/>
          </p:nvSpPr>
          <p:spPr bwMode="auto">
            <a:xfrm>
              <a:off x="4686300" y="2628900"/>
              <a:ext cx="3543300" cy="3136900"/>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66" name="Rektangel 65"/>
            <p:cNvSpPr>
              <a:spLocks noChangeArrowheads="1"/>
            </p:cNvSpPr>
            <p:nvPr/>
          </p:nvSpPr>
          <p:spPr bwMode="auto">
            <a:xfrm>
              <a:off x="4871852" y="2718811"/>
              <a:ext cx="344488" cy="344487"/>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a-DK" noProof="1">
                <a:solidFill>
                  <a:srgbClr val="FFFFFF"/>
                </a:solidFill>
                <a:latin typeface="Arial" pitchFamily="34" charset="0"/>
              </a:endParaRPr>
            </a:p>
          </p:txBody>
        </p:sp>
        <p:sp>
          <p:nvSpPr>
            <p:cNvPr id="24587" name="Rectangle 5"/>
            <p:cNvSpPr txBox="1">
              <a:spLocks noChangeArrowheads="1"/>
            </p:cNvSpPr>
            <p:nvPr/>
          </p:nvSpPr>
          <p:spPr bwMode="gray">
            <a:xfrm>
              <a:off x="4799012" y="2244437"/>
              <a:ext cx="3394961" cy="257464"/>
            </a:xfrm>
            <a:prstGeom prst="rect">
              <a:avLst/>
            </a:prstGeom>
            <a:noFill/>
            <a:ln w="9525">
              <a:noFill/>
              <a:miter lim="800000"/>
              <a:headEnd/>
              <a:tailEnd/>
            </a:ln>
          </p:spPr>
          <p:txBody>
            <a:bodyPr lIns="0" rIns="0" anchor="ctr"/>
            <a:lstStyle/>
            <a:p>
              <a:pPr defTabSz="914400" eaLnBrk="0" hangingPunct="0">
                <a:lnSpc>
                  <a:spcPct val="95000"/>
                </a:lnSpc>
              </a:pPr>
              <a:r>
                <a:rPr lang="en-US" sz="1200" b="1" dirty="0" smtClean="0">
                  <a:solidFill>
                    <a:schemeClr val="bg1">
                      <a:lumMod val="10000"/>
                    </a:schemeClr>
                  </a:solidFill>
                </a:rPr>
                <a:t>Mean (SD) accelerations and sensitivity</a:t>
              </a:r>
              <a:endParaRPr lang="en-US" sz="1200" b="1" dirty="0">
                <a:solidFill>
                  <a:schemeClr val="bg1">
                    <a:lumMod val="10000"/>
                  </a:schemeClr>
                </a:solidFill>
              </a:endParaRPr>
            </a:p>
          </p:txBody>
        </p:sp>
        <p:sp>
          <p:nvSpPr>
            <p:cNvPr id="76" name="Højrepil 75"/>
            <p:cNvSpPr/>
            <p:nvPr/>
          </p:nvSpPr>
          <p:spPr bwMode="auto">
            <a:xfrm>
              <a:off x="4318000" y="2778840"/>
              <a:ext cx="533400" cy="388041"/>
            </a:xfrm>
            <a:prstGeom prst="rightArrow">
              <a:avLst>
                <a:gd name="adj1" fmla="val 50000"/>
                <a:gd name="adj2" fmla="val 82469"/>
              </a:avLst>
            </a:prstGeom>
            <a:gradFill flip="none" rotWithShape="1">
              <a:gsLst>
                <a:gs pos="100000">
                  <a:schemeClr val="accent1">
                    <a:lumMod val="10000"/>
                  </a:schemeClr>
                </a:gs>
                <a:gs pos="0">
                  <a:schemeClr val="accent1">
                    <a:lumMod val="25000"/>
                  </a:schemeClr>
                </a:gs>
              </a:gsLst>
              <a:lin ang="0" scaled="0"/>
              <a:tileRect/>
            </a:gradFill>
            <a:ln w="6350">
              <a:solidFill>
                <a:schemeClr val="bg2">
                  <a:lumMod val="75000"/>
                </a:schemeClr>
              </a:solidFill>
            </a:ln>
            <a:effectLst>
              <a:innerShdw blurRad="66675" dist="50800" dir="13500000">
                <a:srgbClr val="000000">
                  <a:alpha val="18000"/>
                </a:srgbClr>
              </a:innerShdw>
            </a:effectLst>
            <a:scene3d>
              <a:camera prst="orthographicFront"/>
              <a:lightRig rig="threePt" dir="t"/>
            </a:scene3d>
            <a:sp3d prstMaterial="matte">
              <a:contourClr>
                <a:schemeClr val="accent6"/>
              </a:contourClr>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da-DK" sz="1200" dirty="0">
                  <a:solidFill>
                    <a:srgbClr val="FFFFFF"/>
                  </a:solidFill>
                  <a:latin typeface="Arial" pitchFamily="34" charset="0"/>
                  <a:ea typeface="ＭＳ Ｐゴシック" pitchFamily="-97" charset="-128"/>
                </a:rPr>
                <a:t> </a:t>
              </a:r>
            </a:p>
          </p:txBody>
        </p:sp>
        <p:sp>
          <p:nvSpPr>
            <p:cNvPr id="64" name="Rektangel 63"/>
            <p:cNvSpPr>
              <a:spLocks noChangeArrowheads="1"/>
            </p:cNvSpPr>
            <p:nvPr/>
          </p:nvSpPr>
          <p:spPr bwMode="auto">
            <a:xfrm>
              <a:off x="863600" y="2214563"/>
              <a:ext cx="3556000" cy="354012"/>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a-DK" noProof="1">
                <a:solidFill>
                  <a:srgbClr val="FFFFFF"/>
                </a:solidFill>
                <a:latin typeface="Arial" pitchFamily="34" charset="0"/>
              </a:endParaRPr>
            </a:p>
          </p:txBody>
        </p:sp>
        <p:sp>
          <p:nvSpPr>
            <p:cNvPr id="65" name="Rektangel 64"/>
            <p:cNvSpPr>
              <a:spLocks noChangeArrowheads="1"/>
            </p:cNvSpPr>
            <p:nvPr/>
          </p:nvSpPr>
          <p:spPr bwMode="auto">
            <a:xfrm>
              <a:off x="863600" y="2628900"/>
              <a:ext cx="3543300" cy="3136900"/>
            </a:xfrm>
            <a:prstGeom prst="rect">
              <a:avLst/>
            </a:prstGeom>
            <a:gradFill rotWithShape="1">
              <a:gsLst>
                <a:gs pos="0">
                  <a:srgbClr val="E6E6E6"/>
                </a:gs>
                <a:gs pos="41000">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4595" name="Rectangle 5"/>
            <p:cNvSpPr txBox="1">
              <a:spLocks noChangeArrowheads="1"/>
            </p:cNvSpPr>
            <p:nvPr/>
          </p:nvSpPr>
          <p:spPr bwMode="gray">
            <a:xfrm>
              <a:off x="950913" y="2278063"/>
              <a:ext cx="2671762" cy="223837"/>
            </a:xfrm>
            <a:prstGeom prst="rect">
              <a:avLst/>
            </a:prstGeom>
            <a:noFill/>
            <a:ln w="9525">
              <a:noFill/>
              <a:miter lim="800000"/>
              <a:headEnd/>
              <a:tailEnd/>
            </a:ln>
          </p:spPr>
          <p:txBody>
            <a:bodyPr lIns="0" rIns="0" anchor="ctr"/>
            <a:lstStyle/>
            <a:p>
              <a:pPr defTabSz="914400" eaLnBrk="0" hangingPunct="0">
                <a:lnSpc>
                  <a:spcPct val="95000"/>
                </a:lnSpc>
              </a:pPr>
              <a:r>
                <a:rPr lang="en-US" sz="1200" b="1" dirty="0" smtClean="0">
                  <a:solidFill>
                    <a:schemeClr val="accent1"/>
                  </a:solidFill>
                </a:rPr>
                <a:t>Three Dimensional Axis (Tri-Axial)</a:t>
              </a:r>
              <a:endParaRPr lang="en-US" sz="1200" b="1" dirty="0">
                <a:solidFill>
                  <a:schemeClr val="accent1"/>
                </a:solidFill>
              </a:endParaRPr>
            </a:p>
          </p:txBody>
        </p:sp>
        <p:sp>
          <p:nvSpPr>
            <p:cNvPr id="25" name="Tekstboks 24"/>
            <p:cNvSpPr txBox="1">
              <a:spLocks noChangeArrowheads="1"/>
            </p:cNvSpPr>
            <p:nvPr/>
          </p:nvSpPr>
          <p:spPr bwMode="auto">
            <a:xfrm>
              <a:off x="4886140" y="2755323"/>
              <a:ext cx="322262" cy="276225"/>
            </a:xfrm>
            <a:prstGeom prst="rect">
              <a:avLst/>
            </a:prstGeom>
            <a:noFill/>
            <a:ln w="9525">
              <a:noFill/>
              <a:miter lim="800000"/>
              <a:headEnd/>
              <a:tailEnd/>
            </a:ln>
            <a:effectLst>
              <a:outerShdw blurRad="50800" dist="38100" dir="2700000" algn="tl" rotWithShape="0">
                <a:prstClr val="black">
                  <a:alpha val="40000"/>
                </a:prstClr>
              </a:outerShdw>
            </a:effectLst>
          </p:spPr>
          <p:txBody>
            <a:bodyPr>
              <a:spAutoFit/>
            </a:bodyPr>
            <a:lstStyle/>
            <a:p>
              <a:pPr algn="ctr">
                <a:defRPr/>
              </a:pPr>
              <a:r>
                <a:rPr lang="da-DK" sz="1200" dirty="0">
                  <a:latin typeface="Arial" pitchFamily="34" charset="0"/>
                  <a:ea typeface="ＭＳ Ｐゴシック" pitchFamily="-97" charset="-128"/>
                </a:rPr>
                <a:t>2</a:t>
              </a:r>
            </a:p>
          </p:txBody>
        </p:sp>
        <p:sp>
          <p:nvSpPr>
            <p:cNvPr id="71" name="Rektangel 70"/>
            <p:cNvSpPr>
              <a:spLocks noChangeArrowheads="1"/>
            </p:cNvSpPr>
            <p:nvPr/>
          </p:nvSpPr>
          <p:spPr bwMode="auto">
            <a:xfrm>
              <a:off x="1009403" y="2730686"/>
              <a:ext cx="344488" cy="344487"/>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30" name="Tekstboks 29"/>
            <p:cNvSpPr txBox="1">
              <a:spLocks noChangeArrowheads="1"/>
            </p:cNvSpPr>
            <p:nvPr/>
          </p:nvSpPr>
          <p:spPr bwMode="auto">
            <a:xfrm>
              <a:off x="1009403" y="2786949"/>
              <a:ext cx="322263" cy="276225"/>
            </a:xfrm>
            <a:prstGeom prst="rect">
              <a:avLst/>
            </a:prstGeom>
            <a:noFill/>
            <a:ln w="25400" cap="flat" cmpd="sng" algn="ctr">
              <a:noFill/>
              <a:prstDash val="solid"/>
            </a:ln>
            <a:effectLst/>
          </p:spPr>
          <p:txBody>
            <a:bodyPr anchor="ctr"/>
            <a:lstStyle/>
            <a:p>
              <a:pPr indent="-342900" fontAlgn="auto">
                <a:spcBef>
                  <a:spcPts val="0"/>
                </a:spcBef>
                <a:spcAft>
                  <a:spcPts val="0"/>
                </a:spcAft>
                <a:defRPr/>
              </a:pPr>
              <a:r>
                <a:rPr lang="da-DK" sz="1200" kern="0" noProof="1">
                  <a:solidFill>
                    <a:schemeClr val="bg2">
                      <a:lumMod val="25000"/>
                    </a:schemeClr>
                  </a:solidFill>
                  <a:effectLst>
                    <a:outerShdw blurRad="38100" dist="38100" dir="2700000" algn="tl">
                      <a:srgbClr val="000000">
                        <a:alpha val="43137"/>
                      </a:srgbClr>
                    </a:outerShdw>
                  </a:effectLst>
                  <a:latin typeface="Arial" pitchFamily="34" charset="0"/>
                  <a:ea typeface="ＭＳ Ｐゴシック" pitchFamily="-97" charset="-128"/>
                </a:rPr>
                <a:t>1</a:t>
              </a:r>
            </a:p>
          </p:txBody>
        </p:sp>
      </p:grpSp>
      <p:pic>
        <p:nvPicPr>
          <p:cNvPr id="19460" name="Picture 4" descr="http://ozhangulal.files.wordpress.com/2012/03/5734_image_43041960.png"/>
          <p:cNvPicPr>
            <a:picLocks noChangeAspect="1" noChangeArrowheads="1"/>
          </p:cNvPicPr>
          <p:nvPr/>
        </p:nvPicPr>
        <p:blipFill>
          <a:blip r:embed="rId2"/>
          <a:srcRect/>
          <a:stretch>
            <a:fillRect/>
          </a:stretch>
        </p:blipFill>
        <p:spPr bwMode="auto">
          <a:xfrm>
            <a:off x="1425039" y="2688656"/>
            <a:ext cx="2766950" cy="3040082"/>
          </a:xfrm>
          <a:prstGeom prst="rect">
            <a:avLst/>
          </a:prstGeom>
          <a:noFill/>
        </p:spPr>
      </p:pic>
      <p:pic>
        <p:nvPicPr>
          <p:cNvPr id="24" name="Picture 23" descr="未命名.jpg"/>
          <p:cNvPicPr>
            <a:picLocks noChangeAspect="1"/>
          </p:cNvPicPr>
          <p:nvPr/>
        </p:nvPicPr>
        <p:blipFill>
          <a:blip r:embed="rId3"/>
          <a:stretch>
            <a:fillRect/>
          </a:stretch>
        </p:blipFill>
        <p:spPr>
          <a:xfrm>
            <a:off x="5340925" y="2933205"/>
            <a:ext cx="2825697" cy="2740664"/>
          </a:xfrm>
          <a:prstGeom prst="rect">
            <a:avLst/>
          </a:prstGeom>
        </p:spPr>
      </p:pic>
      <p:sp>
        <p:nvSpPr>
          <p:cNvPr id="26" name="Rectangle 25"/>
          <p:cNvSpPr/>
          <p:nvPr/>
        </p:nvSpPr>
        <p:spPr>
          <a:xfrm>
            <a:off x="955962" y="1463173"/>
            <a:ext cx="5421087" cy="523220"/>
          </a:xfrm>
          <a:prstGeom prst="rect">
            <a:avLst/>
          </a:prstGeom>
        </p:spPr>
        <p:txBody>
          <a:bodyPr wrap="square">
            <a:spAutoFit/>
          </a:bodyPr>
          <a:lstStyle/>
          <a:p>
            <a:r>
              <a:rPr lang="en-US" altLang="zh-TW" sz="1400" dirty="0" smtClean="0">
                <a:solidFill>
                  <a:schemeClr val="bg1">
                    <a:lumMod val="10000"/>
                  </a:schemeClr>
                </a:solidFill>
              </a:rPr>
              <a:t>Reference: Department of Industrial and Manufacturing Engineering, et al, 2013, Sensitivity of Tri-Axial Device</a:t>
            </a:r>
            <a:endParaRPr lang="zh-TW" altLang="en-US" sz="1400" dirty="0">
              <a:solidFill>
                <a:schemeClr val="bg1">
                  <a:lumMod val="10000"/>
                </a:schemeClr>
              </a:solidFill>
            </a:endParaRPr>
          </a:p>
        </p:txBody>
      </p:sp>
      <p:pic>
        <p:nvPicPr>
          <p:cNvPr id="27" name="Picture 26" descr="project-bme-final-01.png"/>
          <p:cNvPicPr>
            <a:picLocks noChangeAspect="1"/>
          </p:cNvPicPr>
          <p:nvPr/>
        </p:nvPicPr>
        <p:blipFill>
          <a:blip r:embed="rId4"/>
          <a:stretch>
            <a:fillRect/>
          </a:stretch>
        </p:blipFill>
        <p:spPr>
          <a:xfrm>
            <a:off x="7615451" y="5756242"/>
            <a:ext cx="1528549" cy="1101758"/>
          </a:xfrm>
          <a:prstGeom prst="rect">
            <a:avLst/>
          </a:prstGeom>
        </p:spPr>
      </p:pic>
      <p:sp>
        <p:nvSpPr>
          <p:cNvPr id="28" name="TextBox 27"/>
          <p:cNvSpPr txBox="1"/>
          <p:nvPr/>
        </p:nvSpPr>
        <p:spPr>
          <a:xfrm>
            <a:off x="5272643" y="104503"/>
            <a:ext cx="3871357" cy="369332"/>
          </a:xfrm>
          <a:prstGeom prst="rect">
            <a:avLst/>
          </a:prstGeom>
          <a:noFill/>
        </p:spPr>
        <p:txBody>
          <a:bodyPr wrap="square" rtlCol="0">
            <a:spAutoFit/>
          </a:bodyPr>
          <a:lstStyle/>
          <a:p>
            <a:r>
              <a:rPr lang="en-US" altLang="zh-TW" dirty="0" smtClean="0">
                <a:solidFill>
                  <a:schemeClr val="bg1">
                    <a:lumMod val="10000"/>
                  </a:schemeClr>
                </a:solidFill>
                <a:latin typeface="+mj-lt"/>
              </a:rPr>
              <a:t>Goals &amp; Target towards the Project (2/2</a:t>
            </a:r>
            <a:r>
              <a:rPr lang="en-US" altLang="zh-TW" dirty="0" smtClean="0">
                <a:solidFill>
                  <a:schemeClr val="bg1">
                    <a:lumMod val="10000"/>
                  </a:schemeClr>
                </a:solidFill>
              </a:rPr>
              <a:t>)</a:t>
            </a:r>
            <a:endParaRPr lang="zh-TW" altLang="en-US" dirty="0">
              <a:solidFill>
                <a:schemeClr val="bg1">
                  <a:lumMod val="10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02977" y="5661248"/>
            <a:ext cx="3792959" cy="891952"/>
          </a:xfrm>
          <a:ln>
            <a:solidFill>
              <a:srgbClr val="000000"/>
            </a:solidFill>
          </a:ln>
        </p:spPr>
        <p:txBody>
          <a:bodyPr>
            <a:normAutofit/>
          </a:bodyPr>
          <a:lstStyle/>
          <a:p>
            <a:r>
              <a:rPr lang="en-US" altLang="zh-TW" dirty="0" smtClean="0">
                <a:solidFill>
                  <a:srgbClr val="000000"/>
                </a:solidFill>
              </a:rPr>
              <a:t>Page of User Profile</a:t>
            </a:r>
            <a:endParaRPr lang="zh-TW" altLang="en-US" dirty="0">
              <a:solidFill>
                <a:srgbClr val="000000"/>
              </a:solidFill>
            </a:endParaRPr>
          </a:p>
        </p:txBody>
      </p:sp>
      <p:pic>
        <p:nvPicPr>
          <p:cNvPr id="1026" name="Picture 2" descr="https://fbcdn-sphotos-h-a.akamaihd.net/hphotos-ak-xpa1/v/t34.0-12/10913724_810767515626967_250915597_n.jpg?oh=f04fc4379e5a52b1c24dc7086dd60c79&amp;oe=54AB5F36&amp;__gda__=1420574697_ce6a22b9204cb01cbcfff7e2e6624d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77" y="116632"/>
            <a:ext cx="2978036" cy="5294287"/>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1028" name="Picture 4" descr="https://fbcdn-sphotos-h-a.akamaihd.net/hphotos-ak-xpf1/v/t34.0-12/10887746_810767438960308_1156152637_n.jpg?oh=43cd8c5a637711ad589ffce2f0c49fde&amp;oe=54AC2E16&amp;__gda__=1420514054_1bde574de39e99757f55c37db0e13b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17227"/>
            <a:ext cx="2285288" cy="406273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cxnSp>
        <p:nvCxnSpPr>
          <p:cNvPr id="7" name="直線單箭頭接點 6"/>
          <p:cNvCxnSpPr/>
          <p:nvPr/>
        </p:nvCxnSpPr>
        <p:spPr>
          <a:xfrm flipV="1">
            <a:off x="1907704" y="3040774"/>
            <a:ext cx="1836204" cy="964292"/>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5796136" y="178452"/>
            <a:ext cx="3240360" cy="5262979"/>
          </a:xfrm>
          <a:prstGeom prst="rect">
            <a:avLst/>
          </a:prstGeom>
          <a:noFill/>
          <a:ln>
            <a:solidFill>
              <a:srgbClr val="000000"/>
            </a:solidFill>
          </a:ln>
        </p:spPr>
        <p:txBody>
          <a:bodyPr wrap="square" rtlCol="0">
            <a:spAutoFit/>
          </a:bodyPr>
          <a:lstStyle/>
          <a:p>
            <a:r>
              <a:rPr lang="en-US" altLang="zh-TW" sz="2400" dirty="0" smtClean="0">
                <a:solidFill>
                  <a:srgbClr val="000000"/>
                </a:solidFill>
                <a:latin typeface="Times New Roman" pitchFamily="18" charset="0"/>
                <a:cs typeface="Times New Roman" pitchFamily="18" charset="0"/>
              </a:rPr>
              <a:t>Button Function</a:t>
            </a:r>
          </a:p>
          <a:p>
            <a:endParaRPr lang="en-US" altLang="zh-TW" sz="2400" dirty="0" smtClean="0">
              <a:solidFill>
                <a:srgbClr val="000000"/>
              </a:solidFill>
              <a:latin typeface="Times New Roman" pitchFamily="18" charset="0"/>
              <a:cs typeface="Times New Roman" pitchFamily="18" charset="0"/>
            </a:endParaRPr>
          </a:p>
          <a:p>
            <a:pPr marL="285750" indent="-285750">
              <a:buFont typeface="Arial" pitchFamily="34" charset="0"/>
              <a:buChar char="•"/>
            </a:pPr>
            <a:r>
              <a:rPr lang="en-US" altLang="zh-TW" sz="2400" dirty="0" smtClean="0">
                <a:solidFill>
                  <a:srgbClr val="000000"/>
                </a:solidFill>
                <a:latin typeface="Times New Roman" pitchFamily="18" charset="0"/>
                <a:cs typeface="Times New Roman" pitchFamily="18" charset="0"/>
              </a:rPr>
              <a:t>Ok</a:t>
            </a:r>
            <a:r>
              <a:rPr lang="zh-TW" altLang="en-US" sz="2400" dirty="0" smtClean="0">
                <a:solidFill>
                  <a:srgbClr val="000000"/>
                </a:solidFill>
                <a:latin typeface="Times New Roman" pitchFamily="18" charset="0"/>
                <a:cs typeface="Times New Roman" pitchFamily="18" charset="0"/>
              </a:rPr>
              <a:t>：</a:t>
            </a:r>
            <a:r>
              <a:rPr lang="en-US" altLang="zh-TW" sz="2400" dirty="0" smtClean="0">
                <a:solidFill>
                  <a:srgbClr val="000000"/>
                </a:solidFill>
                <a:latin typeface="Times New Roman" pitchFamily="18" charset="0"/>
                <a:cs typeface="Times New Roman" pitchFamily="18" charset="0"/>
              </a:rPr>
              <a:t>Apply</a:t>
            </a:r>
          </a:p>
          <a:p>
            <a:pPr marL="285750" indent="-285750">
              <a:buFont typeface="Arial" pitchFamily="34" charset="0"/>
              <a:buChar char="•"/>
            </a:pPr>
            <a:r>
              <a:rPr lang="en-US" altLang="zh-TW" sz="2400" dirty="0" smtClean="0">
                <a:solidFill>
                  <a:srgbClr val="000000"/>
                </a:solidFill>
                <a:latin typeface="Times New Roman" pitchFamily="18" charset="0"/>
                <a:cs typeface="Times New Roman" pitchFamily="18" charset="0"/>
              </a:rPr>
              <a:t>Auto</a:t>
            </a:r>
            <a:r>
              <a:rPr lang="zh-TW" altLang="en-US" sz="2400" dirty="0" smtClean="0">
                <a:solidFill>
                  <a:srgbClr val="000000"/>
                </a:solidFill>
                <a:latin typeface="Times New Roman" pitchFamily="18" charset="0"/>
                <a:cs typeface="Times New Roman" pitchFamily="18" charset="0"/>
              </a:rPr>
              <a:t>：</a:t>
            </a:r>
            <a:r>
              <a:rPr lang="en-US" altLang="zh-TW" sz="2400" dirty="0" smtClean="0">
                <a:solidFill>
                  <a:srgbClr val="000000"/>
                </a:solidFill>
                <a:latin typeface="Times New Roman" pitchFamily="18" charset="0"/>
                <a:cs typeface="Times New Roman" pitchFamily="18" charset="0"/>
              </a:rPr>
              <a:t>Resume Saved user</a:t>
            </a:r>
          </a:p>
          <a:p>
            <a:pPr marL="285750" indent="-285750">
              <a:buFont typeface="Arial" pitchFamily="34" charset="0"/>
              <a:buChar char="•"/>
            </a:pPr>
            <a:r>
              <a:rPr lang="en-US" altLang="zh-TW" sz="2400" dirty="0" smtClean="0">
                <a:solidFill>
                  <a:srgbClr val="000000"/>
                </a:solidFill>
                <a:latin typeface="Times New Roman" pitchFamily="18" charset="0"/>
                <a:cs typeface="Times New Roman" pitchFamily="18" charset="0"/>
              </a:rPr>
              <a:t>Exit</a:t>
            </a:r>
            <a:r>
              <a:rPr lang="zh-TW" altLang="en-US" sz="2400" dirty="0" smtClean="0">
                <a:solidFill>
                  <a:srgbClr val="000000"/>
                </a:solidFill>
                <a:latin typeface="Times New Roman" pitchFamily="18" charset="0"/>
                <a:cs typeface="Times New Roman" pitchFamily="18" charset="0"/>
              </a:rPr>
              <a:t>：</a:t>
            </a:r>
            <a:r>
              <a:rPr lang="en-US" altLang="zh-TW" sz="2400" dirty="0" smtClean="0">
                <a:solidFill>
                  <a:srgbClr val="000000"/>
                </a:solidFill>
                <a:latin typeface="Times New Roman" pitchFamily="18" charset="0"/>
                <a:cs typeface="Times New Roman" pitchFamily="18" charset="0"/>
              </a:rPr>
              <a:t>Close the application</a:t>
            </a:r>
          </a:p>
          <a:p>
            <a:pPr marL="285750" indent="-285750">
              <a:buFont typeface="Arial" pitchFamily="34" charset="0"/>
              <a:buChar char="•"/>
            </a:pPr>
            <a:r>
              <a:rPr lang="en-US" altLang="zh-TW" sz="2400" dirty="0" smtClean="0">
                <a:solidFill>
                  <a:srgbClr val="000000"/>
                </a:solidFill>
                <a:latin typeface="Times New Roman" pitchFamily="18" charset="0"/>
                <a:ea typeface="標楷體"/>
                <a:cs typeface="Times New Roman" pitchFamily="18" charset="0"/>
              </a:rPr>
              <a:t>Save</a:t>
            </a:r>
            <a:r>
              <a:rPr lang="zh-TW" altLang="en-US" sz="2400" dirty="0" smtClean="0">
                <a:solidFill>
                  <a:srgbClr val="000000"/>
                </a:solidFill>
                <a:latin typeface="Times New Roman" pitchFamily="18" charset="0"/>
                <a:ea typeface="標楷體"/>
                <a:cs typeface="Times New Roman" pitchFamily="18" charset="0"/>
              </a:rPr>
              <a:t>：</a:t>
            </a:r>
            <a:r>
              <a:rPr lang="en-US" altLang="zh-TW" sz="2400" dirty="0" smtClean="0">
                <a:solidFill>
                  <a:srgbClr val="000000"/>
                </a:solidFill>
                <a:latin typeface="Times New Roman" pitchFamily="18" charset="0"/>
                <a:ea typeface="標楷體"/>
                <a:cs typeface="Times New Roman" pitchFamily="18" charset="0"/>
              </a:rPr>
              <a:t>Save user</a:t>
            </a:r>
            <a:endParaRPr lang="en-US" altLang="zh-TW" sz="2400" dirty="0" smtClean="0">
              <a:solidFill>
                <a:srgbClr val="000000"/>
              </a:solidFill>
              <a:latin typeface="Times New Roman" pitchFamily="18" charset="0"/>
              <a:cs typeface="Times New Roman" pitchFamily="18" charset="0"/>
            </a:endParaRPr>
          </a:p>
          <a:p>
            <a:pPr marL="285750" indent="-285750">
              <a:buFont typeface="Arial" pitchFamily="34" charset="0"/>
              <a:buChar char="•"/>
            </a:pPr>
            <a:r>
              <a:rPr lang="en-US" altLang="zh-TW" sz="2400" dirty="0" smtClean="0">
                <a:solidFill>
                  <a:srgbClr val="000000"/>
                </a:solidFill>
                <a:latin typeface="Times New Roman" pitchFamily="18" charset="0"/>
                <a:cs typeface="Times New Roman" pitchFamily="18" charset="0"/>
              </a:rPr>
              <a:t>Delete : Delete saved user</a:t>
            </a:r>
          </a:p>
          <a:p>
            <a:pPr marL="285750" indent="-285750">
              <a:buFont typeface="Arial" pitchFamily="34" charset="0"/>
              <a:buChar char="•"/>
            </a:pPr>
            <a:r>
              <a:rPr lang="en-US" altLang="zh-TW" sz="2400" dirty="0" smtClean="0">
                <a:solidFill>
                  <a:srgbClr val="000000"/>
                </a:solidFill>
                <a:latin typeface="Times New Roman" pitchFamily="18" charset="0"/>
                <a:ea typeface="標楷體"/>
                <a:cs typeface="Times New Roman" pitchFamily="18" charset="0"/>
              </a:rPr>
              <a:t>Reset</a:t>
            </a:r>
            <a:r>
              <a:rPr lang="zh-TW" altLang="en-US" sz="2400" dirty="0" smtClean="0">
                <a:solidFill>
                  <a:srgbClr val="000000"/>
                </a:solidFill>
                <a:latin typeface="Times New Roman" pitchFamily="18" charset="0"/>
                <a:ea typeface="標楷體"/>
                <a:cs typeface="Times New Roman" pitchFamily="18" charset="0"/>
              </a:rPr>
              <a:t>：</a:t>
            </a:r>
            <a:r>
              <a:rPr lang="en-US" altLang="zh-TW" sz="2400" dirty="0" smtClean="0">
                <a:solidFill>
                  <a:srgbClr val="000000"/>
                </a:solidFill>
                <a:latin typeface="Times New Roman" pitchFamily="18" charset="0"/>
                <a:ea typeface="標楷體"/>
                <a:cs typeface="Times New Roman" pitchFamily="18" charset="0"/>
              </a:rPr>
              <a:t>1.</a:t>
            </a:r>
            <a:r>
              <a:rPr lang="en-US" altLang="zh-TW" sz="2400" dirty="0" smtClean="0">
                <a:solidFill>
                  <a:srgbClr val="000000"/>
                </a:solidFill>
                <a:latin typeface="Times New Roman" pitchFamily="18" charset="0"/>
                <a:cs typeface="Times New Roman" pitchFamily="18" charset="0"/>
              </a:rPr>
              <a:t>Delete </a:t>
            </a:r>
            <a:r>
              <a:rPr lang="en-US" altLang="zh-TW" sz="2400" dirty="0">
                <a:solidFill>
                  <a:srgbClr val="000000"/>
                </a:solidFill>
                <a:latin typeface="Times New Roman" pitchFamily="18" charset="0"/>
                <a:cs typeface="Times New Roman" pitchFamily="18" charset="0"/>
              </a:rPr>
              <a:t>all  blanks by one click</a:t>
            </a:r>
            <a:r>
              <a:rPr lang="en-US" altLang="zh-TW" sz="2400" dirty="0" smtClean="0">
                <a:solidFill>
                  <a:srgbClr val="000000"/>
                </a:solidFill>
                <a:latin typeface="Times New Roman" pitchFamily="18" charset="0"/>
                <a:cs typeface="Times New Roman" pitchFamily="18" charset="0"/>
              </a:rPr>
              <a:t>. 2.Delete</a:t>
            </a:r>
            <a:r>
              <a:rPr lang="zh-TW" altLang="en-US" sz="2400" dirty="0" smtClean="0">
                <a:solidFill>
                  <a:srgbClr val="000000"/>
                </a:solidFill>
                <a:latin typeface="Times New Roman" pitchFamily="18" charset="0"/>
                <a:cs typeface="Times New Roman" pitchFamily="18" charset="0"/>
              </a:rPr>
              <a:t> </a:t>
            </a:r>
            <a:r>
              <a:rPr lang="en-US" altLang="zh-TW" sz="2400" dirty="0" smtClean="0">
                <a:solidFill>
                  <a:srgbClr val="000000"/>
                </a:solidFill>
                <a:latin typeface="Times New Roman" pitchFamily="18" charset="0"/>
                <a:cs typeface="Times New Roman" pitchFamily="18" charset="0"/>
              </a:rPr>
              <a:t> all saved user by long click</a:t>
            </a:r>
            <a:r>
              <a:rPr lang="en-US" altLang="zh-TW" sz="2400" dirty="0" smtClean="0">
                <a:solidFill>
                  <a:srgbClr val="000000"/>
                </a:solidFill>
              </a:rPr>
              <a:t>.</a:t>
            </a:r>
            <a:endParaRPr lang="zh-TW" altLang="en-US" sz="2400" dirty="0">
              <a:solidFill>
                <a:srgbClr val="000000"/>
              </a:solidFill>
            </a:endParaRPr>
          </a:p>
        </p:txBody>
      </p:sp>
      <p:sp>
        <p:nvSpPr>
          <p:cNvPr id="14" name="文字方塊 13"/>
          <p:cNvSpPr txBox="1"/>
          <p:nvPr/>
        </p:nvSpPr>
        <p:spPr>
          <a:xfrm>
            <a:off x="4139952" y="4581128"/>
            <a:ext cx="1493200" cy="923330"/>
          </a:xfrm>
          <a:prstGeom prst="rect">
            <a:avLst/>
          </a:prstGeom>
          <a:noFill/>
          <a:ln>
            <a:solidFill>
              <a:srgbClr val="000000"/>
            </a:solidFill>
          </a:ln>
        </p:spPr>
        <p:txBody>
          <a:bodyPr wrap="square" rtlCol="0">
            <a:spAutoFit/>
          </a:bodyPr>
          <a:lstStyle/>
          <a:p>
            <a:r>
              <a:rPr lang="en-US" altLang="zh-TW" dirty="0" smtClean="0">
                <a:solidFill>
                  <a:srgbClr val="000000"/>
                </a:solidFill>
              </a:rPr>
              <a:t>Name + Number of pregnancies </a:t>
            </a:r>
            <a:endParaRPr lang="zh-TW" altLang="en-US" dirty="0">
              <a:solidFill>
                <a:srgbClr val="000000"/>
              </a:solidFill>
            </a:endParaRPr>
          </a:p>
        </p:txBody>
      </p:sp>
      <p:cxnSp>
        <p:nvCxnSpPr>
          <p:cNvPr id="16" name="直線單箭頭接點 15"/>
          <p:cNvCxnSpPr/>
          <p:nvPr/>
        </p:nvCxnSpPr>
        <p:spPr>
          <a:xfrm>
            <a:off x="4139952" y="1124744"/>
            <a:ext cx="504056" cy="3456384"/>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347864" y="836712"/>
            <a:ext cx="792088" cy="288032"/>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00"/>
              </a:solidFill>
            </a:endParaRPr>
          </a:p>
        </p:txBody>
      </p:sp>
      <p:pic>
        <p:nvPicPr>
          <p:cNvPr id="10" name="Picture 9" descr="project-bme-final-01.png"/>
          <p:cNvPicPr>
            <a:picLocks noChangeAspect="1"/>
          </p:cNvPicPr>
          <p:nvPr/>
        </p:nvPicPr>
        <p:blipFill>
          <a:blip r:embed="rId4"/>
          <a:stretch>
            <a:fillRect/>
          </a:stretch>
        </p:blipFill>
        <p:spPr>
          <a:xfrm>
            <a:off x="7615451" y="5756242"/>
            <a:ext cx="1528549" cy="1101758"/>
          </a:xfrm>
          <a:prstGeom prst="rect">
            <a:avLst/>
          </a:prstGeom>
        </p:spPr>
      </p:pic>
    </p:spTree>
    <p:extLst>
      <p:ext uri="{BB962C8B-B14F-4D97-AF65-F5344CB8AC3E}">
        <p14:creationId xmlns:p14="http://schemas.microsoft.com/office/powerpoint/2010/main" val="4007793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fbcdn-sphotos-h-a.akamaihd.net/hphotos-ak-xpa1/v/t34.0-12/10904102_810767435626975_1707086924_n.jpg?oh=9c101261bc7593e3f41c713e1c8c6155&amp;oe=54AC2543&amp;__gda__=1420586339_88cfa8ecdc3fc96d0044dc34b583a1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32656"/>
            <a:ext cx="3483386" cy="6192688"/>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8" name="矩形 7"/>
          <p:cNvSpPr/>
          <p:nvPr/>
        </p:nvSpPr>
        <p:spPr>
          <a:xfrm>
            <a:off x="5148064" y="859022"/>
            <a:ext cx="648072" cy="43204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00"/>
              </a:solidFill>
            </a:endParaRPr>
          </a:p>
        </p:txBody>
      </p:sp>
      <p:sp>
        <p:nvSpPr>
          <p:cNvPr id="11" name="矩形 10"/>
          <p:cNvSpPr/>
          <p:nvPr/>
        </p:nvSpPr>
        <p:spPr>
          <a:xfrm>
            <a:off x="4333473" y="857214"/>
            <a:ext cx="648072" cy="43204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00"/>
              </a:solidFill>
            </a:endParaRPr>
          </a:p>
        </p:txBody>
      </p:sp>
      <p:sp>
        <p:nvSpPr>
          <p:cNvPr id="12" name="矩形 11"/>
          <p:cNvSpPr/>
          <p:nvPr/>
        </p:nvSpPr>
        <p:spPr>
          <a:xfrm>
            <a:off x="3563011" y="810125"/>
            <a:ext cx="648072" cy="432048"/>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00"/>
              </a:solidFill>
            </a:endParaRPr>
          </a:p>
        </p:txBody>
      </p:sp>
      <p:cxnSp>
        <p:nvCxnSpPr>
          <p:cNvPr id="16" name="直線單箭頭接點 15"/>
          <p:cNvCxnSpPr>
            <a:endCxn id="29" idx="3"/>
          </p:cNvCxnSpPr>
          <p:nvPr/>
        </p:nvCxnSpPr>
        <p:spPr>
          <a:xfrm flipH="1">
            <a:off x="2173971" y="4941168"/>
            <a:ext cx="1389041" cy="749987"/>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33" idx="1"/>
          </p:cNvCxnSpPr>
          <p:nvPr/>
        </p:nvCxnSpPr>
        <p:spPr>
          <a:xfrm>
            <a:off x="4860032" y="4941168"/>
            <a:ext cx="1975121" cy="51728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31" idx="1"/>
          </p:cNvCxnSpPr>
          <p:nvPr/>
        </p:nvCxnSpPr>
        <p:spPr>
          <a:xfrm flipV="1">
            <a:off x="5796136" y="4596078"/>
            <a:ext cx="899592" cy="345090"/>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26" idx="3"/>
          </p:cNvCxnSpPr>
          <p:nvPr/>
        </p:nvCxnSpPr>
        <p:spPr>
          <a:xfrm flipH="1">
            <a:off x="2487124" y="4365104"/>
            <a:ext cx="1075888" cy="194803"/>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30" idx="1"/>
          </p:cNvCxnSpPr>
          <p:nvPr/>
        </p:nvCxnSpPr>
        <p:spPr>
          <a:xfrm flipV="1">
            <a:off x="5796136" y="3457131"/>
            <a:ext cx="1025162" cy="907973"/>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329068" y="243448"/>
            <a:ext cx="2249647" cy="1077218"/>
          </a:xfrm>
          <a:prstGeom prst="rect">
            <a:avLst/>
          </a:prstGeom>
          <a:noFill/>
          <a:ln>
            <a:solidFill>
              <a:srgbClr val="000000"/>
            </a:solidFill>
          </a:ln>
        </p:spPr>
        <p:txBody>
          <a:bodyPr wrap="square" rtlCol="0">
            <a:spAutoFit/>
          </a:bodyPr>
          <a:lstStyle/>
          <a:p>
            <a:pPr marL="285750" indent="-285750">
              <a:buFont typeface="Arial" pitchFamily="34" charset="0"/>
              <a:buChar char="•"/>
            </a:pPr>
            <a:r>
              <a:rPr lang="en-US" altLang="zh-TW" sz="3200" dirty="0" smtClean="0">
                <a:solidFill>
                  <a:srgbClr val="000000"/>
                </a:solidFill>
              </a:rPr>
              <a:t>Main Page</a:t>
            </a:r>
            <a:endParaRPr lang="zh-TW" altLang="en-US" sz="3200" dirty="0">
              <a:solidFill>
                <a:srgbClr val="000000"/>
              </a:solidFill>
            </a:endParaRPr>
          </a:p>
        </p:txBody>
      </p:sp>
      <p:sp>
        <p:nvSpPr>
          <p:cNvPr id="26" name="文字方塊 25"/>
          <p:cNvSpPr txBox="1"/>
          <p:nvPr/>
        </p:nvSpPr>
        <p:spPr>
          <a:xfrm>
            <a:off x="420657" y="4359852"/>
            <a:ext cx="2066467" cy="400110"/>
          </a:xfrm>
          <a:prstGeom prst="rect">
            <a:avLst/>
          </a:prstGeom>
          <a:noFill/>
          <a:ln>
            <a:solidFill>
              <a:srgbClr val="000000"/>
            </a:solidFill>
          </a:ln>
        </p:spPr>
        <p:txBody>
          <a:bodyPr wrap="square" rtlCol="0">
            <a:spAutoFit/>
          </a:bodyPr>
          <a:lstStyle/>
          <a:p>
            <a:r>
              <a:rPr lang="en-US" altLang="zh-TW" sz="2000" dirty="0" smtClean="0">
                <a:solidFill>
                  <a:srgbClr val="000000"/>
                </a:solidFill>
              </a:rPr>
              <a:t>Start recording</a:t>
            </a:r>
            <a:endParaRPr lang="zh-TW" altLang="en-US" sz="2000" dirty="0">
              <a:solidFill>
                <a:srgbClr val="000000"/>
              </a:solidFill>
            </a:endParaRPr>
          </a:p>
        </p:txBody>
      </p:sp>
      <p:sp>
        <p:nvSpPr>
          <p:cNvPr id="29" name="文字方塊 28"/>
          <p:cNvSpPr txBox="1"/>
          <p:nvPr/>
        </p:nvSpPr>
        <p:spPr>
          <a:xfrm>
            <a:off x="107504" y="5337212"/>
            <a:ext cx="2066467" cy="707886"/>
          </a:xfrm>
          <a:prstGeom prst="rect">
            <a:avLst/>
          </a:prstGeom>
          <a:noFill/>
          <a:ln>
            <a:solidFill>
              <a:srgbClr val="000000"/>
            </a:solidFill>
          </a:ln>
        </p:spPr>
        <p:txBody>
          <a:bodyPr wrap="square" rtlCol="0">
            <a:spAutoFit/>
          </a:bodyPr>
          <a:lstStyle/>
          <a:p>
            <a:r>
              <a:rPr lang="en-US" altLang="zh-TW" sz="2000" dirty="0" smtClean="0">
                <a:solidFill>
                  <a:srgbClr val="000000"/>
                </a:solidFill>
              </a:rPr>
              <a:t>Clear all data by long click</a:t>
            </a:r>
            <a:endParaRPr lang="zh-TW" altLang="en-US" sz="2000" dirty="0">
              <a:solidFill>
                <a:srgbClr val="000000"/>
              </a:solidFill>
            </a:endParaRPr>
          </a:p>
        </p:txBody>
      </p:sp>
      <p:sp>
        <p:nvSpPr>
          <p:cNvPr id="30" name="文字方塊 29"/>
          <p:cNvSpPr txBox="1"/>
          <p:nvPr/>
        </p:nvSpPr>
        <p:spPr>
          <a:xfrm>
            <a:off x="6821298" y="3103188"/>
            <a:ext cx="2066467" cy="707886"/>
          </a:xfrm>
          <a:prstGeom prst="rect">
            <a:avLst/>
          </a:prstGeom>
          <a:noFill/>
          <a:ln>
            <a:solidFill>
              <a:srgbClr val="000000"/>
            </a:solidFill>
          </a:ln>
        </p:spPr>
        <p:txBody>
          <a:bodyPr wrap="square" rtlCol="0">
            <a:spAutoFit/>
          </a:bodyPr>
          <a:lstStyle/>
          <a:p>
            <a:r>
              <a:rPr lang="en-US" altLang="zh-TW" sz="2000" dirty="0" smtClean="0">
                <a:solidFill>
                  <a:srgbClr val="000000"/>
                </a:solidFill>
              </a:rPr>
              <a:t>Turn to records page</a:t>
            </a:r>
            <a:endParaRPr lang="zh-TW" altLang="en-US" sz="2000" dirty="0">
              <a:solidFill>
                <a:srgbClr val="000000"/>
              </a:solidFill>
            </a:endParaRPr>
          </a:p>
        </p:txBody>
      </p:sp>
      <p:sp>
        <p:nvSpPr>
          <p:cNvPr id="31" name="文字方塊 30"/>
          <p:cNvSpPr txBox="1"/>
          <p:nvPr/>
        </p:nvSpPr>
        <p:spPr>
          <a:xfrm>
            <a:off x="6695728" y="4242135"/>
            <a:ext cx="1949508" cy="707886"/>
          </a:xfrm>
          <a:prstGeom prst="rect">
            <a:avLst/>
          </a:prstGeom>
          <a:noFill/>
          <a:ln>
            <a:solidFill>
              <a:srgbClr val="000000"/>
            </a:solidFill>
          </a:ln>
        </p:spPr>
        <p:txBody>
          <a:bodyPr wrap="square" rtlCol="0">
            <a:spAutoFit/>
          </a:bodyPr>
          <a:lstStyle/>
          <a:p>
            <a:r>
              <a:rPr lang="en-US" altLang="zh-TW" sz="2000" dirty="0" smtClean="0">
                <a:solidFill>
                  <a:srgbClr val="000000"/>
                </a:solidFill>
              </a:rPr>
              <a:t>Close the application</a:t>
            </a:r>
            <a:endParaRPr lang="zh-TW" altLang="en-US" sz="2000" dirty="0">
              <a:solidFill>
                <a:srgbClr val="000000"/>
              </a:solidFill>
            </a:endParaRPr>
          </a:p>
        </p:txBody>
      </p:sp>
      <p:sp>
        <p:nvSpPr>
          <p:cNvPr id="33" name="文字方塊 32"/>
          <p:cNvSpPr txBox="1"/>
          <p:nvPr/>
        </p:nvSpPr>
        <p:spPr>
          <a:xfrm>
            <a:off x="6835153" y="5258402"/>
            <a:ext cx="2066467" cy="400110"/>
          </a:xfrm>
          <a:prstGeom prst="rect">
            <a:avLst/>
          </a:prstGeom>
          <a:noFill/>
          <a:ln>
            <a:solidFill>
              <a:srgbClr val="000000"/>
            </a:solidFill>
          </a:ln>
        </p:spPr>
        <p:txBody>
          <a:bodyPr wrap="square" rtlCol="0">
            <a:spAutoFit/>
          </a:bodyPr>
          <a:lstStyle/>
          <a:p>
            <a:r>
              <a:rPr lang="en-US" altLang="zh-TW" sz="2000" dirty="0" smtClean="0">
                <a:solidFill>
                  <a:srgbClr val="000000"/>
                </a:solidFill>
              </a:rPr>
              <a:t>Change  user</a:t>
            </a:r>
            <a:endParaRPr lang="zh-TW" altLang="en-US" sz="2000" dirty="0">
              <a:solidFill>
                <a:srgbClr val="000000"/>
              </a:solidFill>
            </a:endParaRPr>
          </a:p>
        </p:txBody>
      </p:sp>
      <p:cxnSp>
        <p:nvCxnSpPr>
          <p:cNvPr id="32" name="直線單箭頭接點 31"/>
          <p:cNvCxnSpPr>
            <a:endCxn id="36" idx="3"/>
          </p:cNvCxnSpPr>
          <p:nvPr/>
        </p:nvCxnSpPr>
        <p:spPr>
          <a:xfrm flipH="1">
            <a:off x="2655399" y="1073238"/>
            <a:ext cx="907612" cy="939816"/>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214957" y="1659111"/>
            <a:ext cx="2440442" cy="707886"/>
          </a:xfrm>
          <a:prstGeom prst="rect">
            <a:avLst/>
          </a:prstGeom>
          <a:noFill/>
          <a:ln>
            <a:solidFill>
              <a:srgbClr val="000000"/>
            </a:solidFill>
          </a:ln>
        </p:spPr>
        <p:txBody>
          <a:bodyPr wrap="square" rtlCol="0">
            <a:spAutoFit/>
          </a:bodyPr>
          <a:lstStyle/>
          <a:p>
            <a:r>
              <a:rPr lang="en-US" altLang="zh-TW" sz="2000" dirty="0" smtClean="0">
                <a:solidFill>
                  <a:srgbClr val="000000"/>
                </a:solidFill>
              </a:rPr>
              <a:t>Condition of Uterine contraction</a:t>
            </a:r>
            <a:endParaRPr lang="zh-TW" altLang="en-US" sz="2000" dirty="0">
              <a:solidFill>
                <a:srgbClr val="000000"/>
              </a:solidFill>
            </a:endParaRPr>
          </a:p>
        </p:txBody>
      </p:sp>
      <p:pic>
        <p:nvPicPr>
          <p:cNvPr id="19" name="Picture 18" descr="project-bme-final-01.png"/>
          <p:cNvPicPr>
            <a:picLocks noChangeAspect="1"/>
          </p:cNvPicPr>
          <p:nvPr/>
        </p:nvPicPr>
        <p:blipFill>
          <a:blip r:embed="rId3"/>
          <a:stretch>
            <a:fillRect/>
          </a:stretch>
        </p:blipFill>
        <p:spPr>
          <a:xfrm>
            <a:off x="7615451" y="5756242"/>
            <a:ext cx="1528549" cy="1101758"/>
          </a:xfrm>
          <a:prstGeom prst="rect">
            <a:avLst/>
          </a:prstGeom>
        </p:spPr>
      </p:pic>
    </p:spTree>
    <p:extLst>
      <p:ext uri="{BB962C8B-B14F-4D97-AF65-F5344CB8AC3E}">
        <p14:creationId xmlns:p14="http://schemas.microsoft.com/office/powerpoint/2010/main" val="1635705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554" name="Billede 14" descr="dreamstime_Hospital doctor.jpg"/>
          <p:cNvPicPr>
            <a:picLocks noChangeAspect="1"/>
          </p:cNvPicPr>
          <p:nvPr/>
        </p:nvPicPr>
        <p:blipFill>
          <a:blip r:embed="rId2"/>
          <a:srcRect/>
          <a:stretch>
            <a:fillRect/>
          </a:stretch>
        </p:blipFill>
        <p:spPr bwMode="auto">
          <a:xfrm>
            <a:off x="0" y="1587"/>
            <a:ext cx="9159875" cy="6856413"/>
          </a:xfrm>
          <a:prstGeom prst="rect">
            <a:avLst/>
          </a:prstGeom>
          <a:noFill/>
          <a:ln w="9525">
            <a:noFill/>
            <a:miter lim="800000"/>
            <a:headEnd/>
            <a:tailEnd/>
          </a:ln>
        </p:spPr>
      </p:pic>
      <p:sp>
        <p:nvSpPr>
          <p:cNvPr id="10" name="Rektangel 9"/>
          <p:cNvSpPr/>
          <p:nvPr/>
        </p:nvSpPr>
        <p:spPr>
          <a:xfrm>
            <a:off x="914400" y="884238"/>
            <a:ext cx="7380288" cy="735012"/>
          </a:xfrm>
          <a:prstGeom prst="rect">
            <a:avLst/>
          </a:prstGeom>
          <a:gradFill>
            <a:gsLst>
              <a:gs pos="0">
                <a:schemeClr val="accent1">
                  <a:tint val="100000"/>
                  <a:shade val="100000"/>
                  <a:satMod val="130000"/>
                  <a:alpha val="85000"/>
                </a:schemeClr>
              </a:gs>
              <a:gs pos="100000">
                <a:schemeClr val="accent1">
                  <a:tint val="50000"/>
                  <a:shade val="100000"/>
                  <a:satMod val="350000"/>
                  <a:alpha val="71000"/>
                </a:schemeClr>
              </a:gs>
            </a:gsLst>
          </a:gra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a-DK" dirty="0">
              <a:latin typeface="Arial" pitchFamily="34" charset="0"/>
            </a:endParaRPr>
          </a:p>
        </p:txBody>
      </p:sp>
      <p:sp>
        <p:nvSpPr>
          <p:cNvPr id="8" name="Rektangel 7"/>
          <p:cNvSpPr/>
          <p:nvPr/>
        </p:nvSpPr>
        <p:spPr>
          <a:xfrm>
            <a:off x="914400" y="1722438"/>
            <a:ext cx="7380288" cy="3732212"/>
          </a:xfrm>
          <a:prstGeom prst="rect">
            <a:avLst/>
          </a:prstGeom>
          <a:gradFill>
            <a:gsLst>
              <a:gs pos="0">
                <a:schemeClr val="accent1">
                  <a:tint val="100000"/>
                  <a:shade val="100000"/>
                  <a:satMod val="130000"/>
                  <a:alpha val="85000"/>
                </a:schemeClr>
              </a:gs>
              <a:gs pos="100000">
                <a:schemeClr val="accent1">
                  <a:tint val="50000"/>
                  <a:shade val="100000"/>
                  <a:satMod val="350000"/>
                  <a:alpha val="71000"/>
                </a:schemeClr>
              </a:gs>
            </a:gsLst>
          </a:gra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a-DK" dirty="0">
              <a:latin typeface="Arial" pitchFamily="34" charset="0"/>
            </a:endParaRPr>
          </a:p>
        </p:txBody>
      </p:sp>
      <p:sp>
        <p:nvSpPr>
          <p:cNvPr id="14343" name="Rectangle 4"/>
          <p:cNvSpPr>
            <a:spLocks noChangeArrowheads="1"/>
          </p:cNvSpPr>
          <p:nvPr/>
        </p:nvSpPr>
        <p:spPr bwMode="gray">
          <a:xfrm>
            <a:off x="1198563" y="1412875"/>
            <a:ext cx="4852987" cy="358775"/>
          </a:xfrm>
          <a:prstGeom prst="rect">
            <a:avLst/>
          </a:prstGeom>
          <a:noFill/>
          <a:ln w="9525">
            <a:noFill/>
            <a:miter lim="800000"/>
            <a:headEnd/>
            <a:tailEnd/>
          </a:ln>
        </p:spPr>
        <p:txBody>
          <a:bodyPr lIns="0" tIns="0" rIns="0" bIns="0" anchor="ctr"/>
          <a:lstStyle/>
          <a:p>
            <a:pPr defTabSz="801688">
              <a:defRPr/>
            </a:pPr>
            <a:r>
              <a:rPr lang="en-US" sz="2000" dirty="0" smtClean="0">
                <a:solidFill>
                  <a:schemeClr val="accent1">
                    <a:lumMod val="25000"/>
                  </a:schemeClr>
                </a:solidFill>
                <a:latin typeface="Arial" pitchFamily="34" charset="0"/>
                <a:ea typeface="ＭＳ Ｐゴシック" pitchFamily="-97" charset="-128"/>
              </a:rPr>
              <a:t>Due: May 18</a:t>
            </a:r>
            <a:r>
              <a:rPr lang="en-US" sz="2000" baseline="30000" dirty="0" smtClean="0">
                <a:solidFill>
                  <a:schemeClr val="accent1">
                    <a:lumMod val="25000"/>
                  </a:schemeClr>
                </a:solidFill>
                <a:latin typeface="Arial" pitchFamily="34" charset="0"/>
                <a:ea typeface="ＭＳ Ｐゴシック" pitchFamily="-97" charset="-128"/>
              </a:rPr>
              <a:t>th</a:t>
            </a:r>
            <a:r>
              <a:rPr lang="en-US" sz="2000" dirty="0" smtClean="0">
                <a:solidFill>
                  <a:schemeClr val="accent1">
                    <a:lumMod val="25000"/>
                  </a:schemeClr>
                </a:solidFill>
                <a:latin typeface="Arial" pitchFamily="34" charset="0"/>
                <a:ea typeface="ＭＳ Ｐゴシック" pitchFamily="-97" charset="-128"/>
              </a:rPr>
              <a:t>, 2015</a:t>
            </a:r>
            <a:endParaRPr lang="en-US" sz="2000" dirty="0">
              <a:solidFill>
                <a:schemeClr val="accent1">
                  <a:lumMod val="25000"/>
                </a:schemeClr>
              </a:solidFill>
              <a:latin typeface="Arial" pitchFamily="34" charset="0"/>
              <a:ea typeface="ＭＳ Ｐゴシック" pitchFamily="-97" charset="-128"/>
            </a:endParaRPr>
          </a:p>
          <a:p>
            <a:pPr defTabSz="801688">
              <a:defRPr/>
            </a:pPr>
            <a:endParaRPr lang="en-US" sz="2000" dirty="0">
              <a:solidFill>
                <a:schemeClr val="accent1">
                  <a:lumMod val="25000"/>
                </a:schemeClr>
              </a:solidFill>
              <a:latin typeface="Arial" pitchFamily="34" charset="0"/>
              <a:ea typeface="ＭＳ Ｐゴシック" pitchFamily="-97" charset="-128"/>
            </a:endParaRPr>
          </a:p>
        </p:txBody>
      </p:sp>
      <p:sp>
        <p:nvSpPr>
          <p:cNvPr id="23561" name="Rectangle 5"/>
          <p:cNvSpPr txBox="1">
            <a:spLocks noChangeArrowheads="1"/>
          </p:cNvSpPr>
          <p:nvPr/>
        </p:nvSpPr>
        <p:spPr bwMode="gray">
          <a:xfrm>
            <a:off x="1180633" y="836613"/>
            <a:ext cx="6959786"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smtClean="0">
                <a:solidFill>
                  <a:srgbClr val="FF0000"/>
                </a:solidFill>
              </a:rPr>
              <a:t>Goals</a:t>
            </a:r>
            <a:endParaRPr lang="en-US" sz="3000" b="1" dirty="0">
              <a:solidFill>
                <a:srgbClr val="FF0000"/>
              </a:solidFill>
            </a:endParaRPr>
          </a:p>
        </p:txBody>
      </p:sp>
      <p:pic>
        <p:nvPicPr>
          <p:cNvPr id="11" name="Picture 10" descr="project-bme-final-01.png"/>
          <p:cNvPicPr>
            <a:picLocks noChangeAspect="1"/>
          </p:cNvPicPr>
          <p:nvPr/>
        </p:nvPicPr>
        <p:blipFill>
          <a:blip r:embed="rId3"/>
          <a:stretch>
            <a:fillRect/>
          </a:stretch>
        </p:blipFill>
        <p:spPr>
          <a:xfrm>
            <a:off x="7615451" y="5756242"/>
            <a:ext cx="1528549" cy="1101758"/>
          </a:xfrm>
          <a:prstGeom prst="rect">
            <a:avLst/>
          </a:prstGeom>
        </p:spPr>
      </p:pic>
      <p:sp>
        <p:nvSpPr>
          <p:cNvPr id="23"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sp>
        <p:nvSpPr>
          <p:cNvPr id="22" name="TextBox 21"/>
          <p:cNvSpPr txBox="1"/>
          <p:nvPr/>
        </p:nvSpPr>
        <p:spPr>
          <a:xfrm>
            <a:off x="1149927" y="2064328"/>
            <a:ext cx="6899564" cy="3108543"/>
          </a:xfrm>
          <a:prstGeom prst="rect">
            <a:avLst/>
          </a:prstGeom>
          <a:noFill/>
        </p:spPr>
        <p:txBody>
          <a:bodyPr wrap="square" rtlCol="0">
            <a:spAutoFit/>
          </a:bodyPr>
          <a:lstStyle/>
          <a:p>
            <a:r>
              <a:rPr lang="en-US" altLang="zh-TW" sz="2800" dirty="0" smtClean="0">
                <a:solidFill>
                  <a:schemeClr val="bg1">
                    <a:lumMod val="10000"/>
                  </a:schemeClr>
                </a:solidFill>
                <a:latin typeface="Times New Roman" pitchFamily="18" charset="0"/>
                <a:cs typeface="Times New Roman" pitchFamily="18" charset="0"/>
              </a:rPr>
              <a:t>The goal of this project is to use a </a:t>
            </a:r>
            <a:r>
              <a:rPr lang="en-US" altLang="zh-TW" sz="2800" dirty="0" smtClean="0">
                <a:solidFill>
                  <a:schemeClr val="bg1">
                    <a:lumMod val="50000"/>
                  </a:schemeClr>
                </a:solidFill>
                <a:latin typeface="Times New Roman" pitchFamily="18" charset="0"/>
                <a:cs typeface="Times New Roman" pitchFamily="18" charset="0"/>
              </a:rPr>
              <a:t>smart phone </a:t>
            </a:r>
            <a:r>
              <a:rPr lang="en-US" altLang="zh-TW" sz="2800" dirty="0" smtClean="0">
                <a:solidFill>
                  <a:schemeClr val="bg1">
                    <a:lumMod val="10000"/>
                  </a:schemeClr>
                </a:solidFill>
                <a:latin typeface="Times New Roman" pitchFamily="18" charset="0"/>
                <a:cs typeface="Times New Roman" pitchFamily="18" charset="0"/>
              </a:rPr>
              <a:t>with a </a:t>
            </a:r>
            <a:r>
              <a:rPr lang="en-US" altLang="zh-TW" sz="2800" dirty="0" smtClean="0">
                <a:solidFill>
                  <a:schemeClr val="bg1">
                    <a:lumMod val="50000"/>
                  </a:schemeClr>
                </a:solidFill>
                <a:latin typeface="Times New Roman" pitchFamily="18" charset="0"/>
                <a:cs typeface="Times New Roman" pitchFamily="18" charset="0"/>
              </a:rPr>
              <a:t>built-in accelerometer </a:t>
            </a:r>
            <a:r>
              <a:rPr lang="en-US" altLang="zh-TW" sz="2800" dirty="0" smtClean="0">
                <a:solidFill>
                  <a:schemeClr val="bg1">
                    <a:lumMod val="10000"/>
                  </a:schemeClr>
                </a:solidFill>
                <a:latin typeface="Times New Roman" pitchFamily="18" charset="0"/>
                <a:cs typeface="Times New Roman" pitchFamily="18" charset="0"/>
              </a:rPr>
              <a:t>and a software application to act as a </a:t>
            </a:r>
            <a:r>
              <a:rPr lang="en-US" altLang="zh-TW" sz="2800" dirty="0" err="1" smtClean="0">
                <a:solidFill>
                  <a:schemeClr val="bg1">
                    <a:lumMod val="10000"/>
                  </a:schemeClr>
                </a:solidFill>
                <a:latin typeface="Times New Roman" pitchFamily="18" charset="0"/>
                <a:cs typeface="Times New Roman" pitchFamily="18" charset="0"/>
              </a:rPr>
              <a:t>toco</a:t>
            </a:r>
            <a:r>
              <a:rPr lang="en-US" altLang="zh-TW" sz="2800" dirty="0" smtClean="0">
                <a:solidFill>
                  <a:schemeClr val="bg1">
                    <a:lumMod val="10000"/>
                  </a:schemeClr>
                </a:solidFill>
                <a:latin typeface="Times New Roman" pitchFamily="18" charset="0"/>
                <a:cs typeface="Times New Roman" pitchFamily="18" charset="0"/>
              </a:rPr>
              <a:t> transducer and recording </a:t>
            </a:r>
            <a:r>
              <a:rPr lang="en-US" altLang="zh-TW" sz="2800" dirty="0" err="1" smtClean="0">
                <a:solidFill>
                  <a:schemeClr val="bg1">
                    <a:lumMod val="10000"/>
                  </a:schemeClr>
                </a:solidFill>
                <a:latin typeface="Times New Roman" pitchFamily="18" charset="0"/>
                <a:cs typeface="Times New Roman" pitchFamily="18" charset="0"/>
              </a:rPr>
              <a:t>tocodynamometer</a:t>
            </a:r>
            <a:r>
              <a:rPr lang="en-US" altLang="zh-TW" sz="2800" dirty="0" smtClean="0">
                <a:solidFill>
                  <a:schemeClr val="bg1">
                    <a:lumMod val="10000"/>
                  </a:schemeClr>
                </a:solidFill>
                <a:latin typeface="Times New Roman" pitchFamily="18" charset="0"/>
                <a:cs typeface="Times New Roman" pitchFamily="18" charset="0"/>
              </a:rPr>
              <a:t>. The device would be used to record the duration of </a:t>
            </a:r>
            <a:r>
              <a:rPr lang="en-US" altLang="zh-TW" sz="2800" dirty="0" smtClean="0">
                <a:solidFill>
                  <a:schemeClr val="bg1">
                    <a:lumMod val="50000"/>
                  </a:schemeClr>
                </a:solidFill>
                <a:latin typeface="Times New Roman" pitchFamily="18" charset="0"/>
                <a:cs typeface="Times New Roman" pitchFamily="18" charset="0"/>
              </a:rPr>
              <a:t>uterine contractions</a:t>
            </a:r>
            <a:r>
              <a:rPr lang="en-US" altLang="zh-TW" sz="2800" dirty="0" smtClean="0">
                <a:solidFill>
                  <a:schemeClr val="bg1">
                    <a:lumMod val="10000"/>
                  </a:schemeClr>
                </a:solidFill>
                <a:latin typeface="Times New Roman" pitchFamily="18" charset="0"/>
                <a:cs typeface="Times New Roman" pitchFamily="18" charset="0"/>
              </a:rPr>
              <a:t> and the </a:t>
            </a:r>
            <a:r>
              <a:rPr lang="en-US" altLang="zh-TW" sz="2800" dirty="0" smtClean="0">
                <a:solidFill>
                  <a:schemeClr val="bg1">
                    <a:lumMod val="50000"/>
                  </a:schemeClr>
                </a:solidFill>
                <a:latin typeface="Times New Roman" pitchFamily="18" charset="0"/>
                <a:cs typeface="Times New Roman" pitchFamily="18" charset="0"/>
              </a:rPr>
              <a:t>duration</a:t>
            </a:r>
            <a:r>
              <a:rPr lang="en-US" altLang="zh-TW" sz="2800" dirty="0" smtClean="0">
                <a:solidFill>
                  <a:schemeClr val="bg1">
                    <a:lumMod val="10000"/>
                  </a:schemeClr>
                </a:solidFill>
                <a:latin typeface="Times New Roman" pitchFamily="18" charset="0"/>
                <a:cs typeface="Times New Roman" pitchFamily="18" charset="0"/>
              </a:rPr>
              <a:t> between them.</a:t>
            </a:r>
          </a:p>
          <a:p>
            <a:pPr algn="r"/>
            <a:r>
              <a:rPr lang="en-US" altLang="zh-TW" sz="2800" dirty="0" smtClean="0">
                <a:solidFill>
                  <a:schemeClr val="bg1">
                    <a:lumMod val="10000"/>
                  </a:schemeClr>
                </a:solidFill>
                <a:latin typeface="Times New Roman" pitchFamily="18" charset="0"/>
                <a:cs typeface="Times New Roman" pitchFamily="18" charset="0"/>
              </a:rPr>
              <a:t>-From EWH Projects that Matter</a:t>
            </a:r>
            <a:endParaRPr lang="zh-TW" altLang="en-US" sz="2800" dirty="0">
              <a:solidFill>
                <a:schemeClr val="bg1">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fbcdn-sphotos-h-a.akamaihd.net/hphotos-ak-xpa1/v/t34.0-12/10922117_810773342293051_1166142080_n.jpg?oh=9045d7b34650ab87c428f4bb97264558&amp;oe=54AB5327&amp;__gda__=1420520775_b4b4b46a571a94882e60368130e3b03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3" y="188640"/>
            <a:ext cx="3240361" cy="576064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851920" y="374452"/>
            <a:ext cx="2952328" cy="584775"/>
          </a:xfrm>
          <a:prstGeom prst="rect">
            <a:avLst/>
          </a:prstGeom>
          <a:noFill/>
          <a:ln>
            <a:solidFill>
              <a:srgbClr val="000000"/>
            </a:solidFill>
          </a:ln>
        </p:spPr>
        <p:txBody>
          <a:bodyPr wrap="square" rtlCol="0">
            <a:spAutoFit/>
          </a:bodyPr>
          <a:lstStyle/>
          <a:p>
            <a:pPr marL="285750" indent="-285750">
              <a:buFont typeface="Arial" pitchFamily="34" charset="0"/>
              <a:buChar char="•"/>
            </a:pPr>
            <a:r>
              <a:rPr lang="en-US" altLang="zh-TW" sz="3200" dirty="0" smtClean="0">
                <a:solidFill>
                  <a:srgbClr val="000000"/>
                </a:solidFill>
              </a:rPr>
              <a:t>Data page</a:t>
            </a:r>
            <a:endParaRPr lang="zh-TW" altLang="en-US" sz="3200" dirty="0">
              <a:solidFill>
                <a:srgbClr val="000000"/>
              </a:solidFill>
            </a:endParaRPr>
          </a:p>
        </p:txBody>
      </p:sp>
      <p:cxnSp>
        <p:nvCxnSpPr>
          <p:cNvPr id="7" name="直線單箭頭接點 6"/>
          <p:cNvCxnSpPr/>
          <p:nvPr/>
        </p:nvCxnSpPr>
        <p:spPr>
          <a:xfrm>
            <a:off x="2987824" y="1340768"/>
            <a:ext cx="2232248" cy="360040"/>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2123728" y="1340768"/>
            <a:ext cx="3096344" cy="1584176"/>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328084" y="2601778"/>
            <a:ext cx="2268252" cy="923330"/>
          </a:xfrm>
          <a:prstGeom prst="rect">
            <a:avLst/>
          </a:prstGeom>
          <a:noFill/>
          <a:ln>
            <a:solidFill>
              <a:srgbClr val="000000"/>
            </a:solidFill>
          </a:ln>
        </p:spPr>
        <p:txBody>
          <a:bodyPr wrap="square" rtlCol="0">
            <a:spAutoFit/>
          </a:bodyPr>
          <a:lstStyle/>
          <a:p>
            <a:r>
              <a:rPr lang="en-US" altLang="zh-TW" dirty="0" smtClean="0">
                <a:solidFill>
                  <a:srgbClr val="000000"/>
                </a:solidFill>
              </a:rPr>
              <a:t>Save to smartphone’s data base</a:t>
            </a:r>
            <a:endParaRPr lang="zh-TW" altLang="en-US" dirty="0">
              <a:solidFill>
                <a:srgbClr val="000000"/>
              </a:solidFill>
            </a:endParaRPr>
          </a:p>
        </p:txBody>
      </p:sp>
      <p:sp>
        <p:nvSpPr>
          <p:cNvPr id="11" name="文字方塊 10"/>
          <p:cNvSpPr txBox="1"/>
          <p:nvPr/>
        </p:nvSpPr>
        <p:spPr>
          <a:xfrm>
            <a:off x="5328084" y="1516142"/>
            <a:ext cx="2268252" cy="369332"/>
          </a:xfrm>
          <a:prstGeom prst="rect">
            <a:avLst/>
          </a:prstGeom>
          <a:noFill/>
          <a:ln>
            <a:solidFill>
              <a:srgbClr val="000000"/>
            </a:solidFill>
          </a:ln>
        </p:spPr>
        <p:txBody>
          <a:bodyPr wrap="square" rtlCol="0">
            <a:spAutoFit/>
          </a:bodyPr>
          <a:lstStyle/>
          <a:p>
            <a:r>
              <a:rPr lang="en-US" altLang="zh-TW" dirty="0" smtClean="0">
                <a:solidFill>
                  <a:srgbClr val="000000"/>
                </a:solidFill>
              </a:rPr>
              <a:t>Upload to Cloud</a:t>
            </a:r>
            <a:endParaRPr lang="zh-TW" altLang="en-US" dirty="0">
              <a:solidFill>
                <a:srgbClr val="000000"/>
              </a:solidFill>
            </a:endParaRPr>
          </a:p>
        </p:txBody>
      </p:sp>
      <p:cxnSp>
        <p:nvCxnSpPr>
          <p:cNvPr id="13" name="直線單箭頭接點 12"/>
          <p:cNvCxnSpPr/>
          <p:nvPr/>
        </p:nvCxnSpPr>
        <p:spPr>
          <a:xfrm>
            <a:off x="2483768" y="1700808"/>
            <a:ext cx="2592288" cy="2736304"/>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5210323" y="4252446"/>
            <a:ext cx="2268252" cy="1200329"/>
          </a:xfrm>
          <a:prstGeom prst="rect">
            <a:avLst/>
          </a:prstGeom>
          <a:noFill/>
          <a:ln>
            <a:solidFill>
              <a:srgbClr val="000000"/>
            </a:solidFill>
          </a:ln>
        </p:spPr>
        <p:txBody>
          <a:bodyPr wrap="square" rtlCol="0">
            <a:spAutoFit/>
          </a:bodyPr>
          <a:lstStyle/>
          <a:p>
            <a:r>
              <a:rPr lang="en-US" altLang="zh-TW" dirty="0" smtClean="0">
                <a:solidFill>
                  <a:srgbClr val="000000"/>
                </a:solidFill>
              </a:rPr>
              <a:t>Auto contact with the emergency contact person you have </a:t>
            </a:r>
            <a:r>
              <a:rPr lang="en-US" altLang="zh-TW" smtClean="0">
                <a:solidFill>
                  <a:srgbClr val="000000"/>
                </a:solidFill>
              </a:rPr>
              <a:t>set previously</a:t>
            </a:r>
            <a:endParaRPr lang="zh-TW" altLang="en-US" dirty="0">
              <a:solidFill>
                <a:srgbClr val="000000"/>
              </a:solidFill>
            </a:endParaRPr>
          </a:p>
        </p:txBody>
      </p:sp>
      <p:pic>
        <p:nvPicPr>
          <p:cNvPr id="12" name="Picture 11" descr="project-bme-final-01.png"/>
          <p:cNvPicPr>
            <a:picLocks noChangeAspect="1"/>
          </p:cNvPicPr>
          <p:nvPr/>
        </p:nvPicPr>
        <p:blipFill>
          <a:blip r:embed="rId3"/>
          <a:stretch>
            <a:fillRect/>
          </a:stretch>
        </p:blipFill>
        <p:spPr>
          <a:xfrm>
            <a:off x="7615451" y="5756242"/>
            <a:ext cx="1528549" cy="1101758"/>
          </a:xfrm>
          <a:prstGeom prst="rect">
            <a:avLst/>
          </a:prstGeom>
        </p:spPr>
      </p:pic>
    </p:spTree>
    <p:extLst>
      <p:ext uri="{BB962C8B-B14F-4D97-AF65-F5344CB8AC3E}">
        <p14:creationId xmlns:p14="http://schemas.microsoft.com/office/powerpoint/2010/main" val="340173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98700"/>
            <a:ext cx="8229600" cy="731371"/>
          </a:xfrm>
        </p:spPr>
        <p:txBody>
          <a:bodyPr/>
          <a:lstStyle/>
          <a:p>
            <a:r>
              <a:rPr lang="en-US" altLang="zh-TW" sz="2800" dirty="0" smtClean="0"/>
              <a:t>Calibration Process (No source of Phantom)</a:t>
            </a:r>
            <a:endParaRPr lang="zh-TW" altLang="zh-TW" sz="2800" dirty="0" smtClean="0"/>
          </a:p>
          <a:p>
            <a:pPr>
              <a:buNone/>
            </a:pPr>
            <a:endParaRPr lang="zh-TW" altLang="en-US" dirty="0"/>
          </a:p>
        </p:txBody>
      </p:sp>
      <p:sp>
        <p:nvSpPr>
          <p:cNvPr id="3" name="Title 2"/>
          <p:cNvSpPr>
            <a:spLocks noGrp="1"/>
          </p:cNvSpPr>
          <p:nvPr>
            <p:ph type="title"/>
          </p:nvPr>
        </p:nvSpPr>
        <p:spPr/>
        <p:txBody>
          <a:bodyPr/>
          <a:lstStyle/>
          <a:p>
            <a:r>
              <a:rPr lang="en-US" altLang="zh-TW" b="1" dirty="0" smtClean="0"/>
              <a:t>Difficulty &amp; Solutions</a:t>
            </a:r>
            <a:endParaRPr lang="zh-TW" altLang="en-US" b="1" dirty="0"/>
          </a:p>
        </p:txBody>
      </p:sp>
      <p:sp>
        <p:nvSpPr>
          <p:cNvPr id="4" name="Text Placeholder 3"/>
          <p:cNvSpPr>
            <a:spLocks noGrp="1"/>
          </p:cNvSpPr>
          <p:nvPr>
            <p:ph type="body" idx="13"/>
          </p:nvPr>
        </p:nvSpPr>
        <p:spPr/>
        <p:txBody>
          <a:bodyPr/>
          <a:lstStyle/>
          <a:p>
            <a:r>
              <a:rPr lang="en-US" altLang="zh-TW" dirty="0" smtClean="0"/>
              <a:t>Until Midterm Presentation</a:t>
            </a:r>
            <a:endParaRPr lang="zh-TW" altLang="en-US" dirty="0"/>
          </a:p>
        </p:txBody>
      </p:sp>
      <p:grpSp>
        <p:nvGrpSpPr>
          <p:cNvPr id="17" name="Group 16"/>
          <p:cNvGrpSpPr/>
          <p:nvPr/>
        </p:nvGrpSpPr>
        <p:grpSpPr>
          <a:xfrm>
            <a:off x="2396837" y="3048001"/>
            <a:ext cx="3810000" cy="3560618"/>
            <a:chOff x="748146" y="2854037"/>
            <a:chExt cx="3422072" cy="3269672"/>
          </a:xfrm>
        </p:grpSpPr>
        <p:sp>
          <p:nvSpPr>
            <p:cNvPr id="9" name="Oval 8"/>
            <p:cNvSpPr/>
            <p:nvPr/>
          </p:nvSpPr>
          <p:spPr>
            <a:xfrm>
              <a:off x="748146" y="2854037"/>
              <a:ext cx="3422072" cy="326967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6" name="Oval 5"/>
            <p:cNvSpPr/>
            <p:nvPr/>
          </p:nvSpPr>
          <p:spPr>
            <a:xfrm>
              <a:off x="969819" y="3103419"/>
              <a:ext cx="2992582" cy="27986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pic>
          <p:nvPicPr>
            <p:cNvPr id="90114" name="Picture 2" descr="http://www.irbservices.com/irbservices/Members_-_FL_IRB_files/IRBS%20Master%20Logo.png"/>
            <p:cNvPicPr>
              <a:picLocks noChangeAspect="1" noChangeArrowheads="1"/>
            </p:cNvPicPr>
            <p:nvPr/>
          </p:nvPicPr>
          <p:blipFill>
            <a:blip r:embed="rId2"/>
            <a:srcRect/>
            <a:stretch>
              <a:fillRect/>
            </a:stretch>
          </p:blipFill>
          <p:spPr bwMode="auto">
            <a:xfrm>
              <a:off x="1471757" y="3623974"/>
              <a:ext cx="2038350" cy="1571626"/>
            </a:xfrm>
            <a:prstGeom prst="rect">
              <a:avLst/>
            </a:prstGeom>
            <a:noFill/>
          </p:spPr>
        </p:pic>
        <p:cxnSp>
          <p:nvCxnSpPr>
            <p:cNvPr id="8" name="Straight Connector 7"/>
            <p:cNvCxnSpPr>
              <a:stCxn id="6" idx="1"/>
              <a:endCxn id="6" idx="5"/>
            </p:cNvCxnSpPr>
            <p:nvPr/>
          </p:nvCxnSpPr>
          <p:spPr>
            <a:xfrm>
              <a:off x="1408073" y="3513267"/>
              <a:ext cx="2116074" cy="1978922"/>
            </a:xfrm>
            <a:prstGeom prst="line">
              <a:avLst/>
            </a:prstGeom>
            <a:ln w="127000">
              <a:solidFill>
                <a:srgbClr val="FF0000"/>
              </a:solidFill>
            </a:ln>
          </p:spPr>
          <p:style>
            <a:lnRef idx="3">
              <a:schemeClr val="accent6"/>
            </a:lnRef>
            <a:fillRef idx="0">
              <a:schemeClr val="accent6"/>
            </a:fillRef>
            <a:effectRef idx="2">
              <a:schemeClr val="accent6"/>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5"/>
          <p:cNvSpPr txBox="1">
            <a:spLocks noChangeArrowheads="1"/>
          </p:cNvSpPr>
          <p:nvPr/>
        </p:nvSpPr>
        <p:spPr bwMode="gray">
          <a:xfrm>
            <a:off x="874712" y="779463"/>
            <a:ext cx="7046129"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smtClean="0">
                <a:solidFill>
                  <a:srgbClr val="171717"/>
                </a:solidFill>
              </a:rPr>
              <a:t>Solutions</a:t>
            </a:r>
            <a:endParaRPr lang="en-US" sz="3000" b="1" dirty="0">
              <a:solidFill>
                <a:srgbClr val="171717"/>
              </a:solidFill>
            </a:endParaRPr>
          </a:p>
        </p:txBody>
      </p:sp>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2"/>
          <a:stretch>
            <a:fillRect/>
          </a:stretch>
        </p:blipFill>
        <p:spPr>
          <a:xfrm>
            <a:off x="7615451" y="5756242"/>
            <a:ext cx="1528549" cy="1101758"/>
          </a:xfrm>
          <a:prstGeom prst="rect">
            <a:avLst/>
          </a:prstGeom>
        </p:spPr>
      </p:pic>
      <p:graphicFrame>
        <p:nvGraphicFramePr>
          <p:cNvPr id="22" name="Diagram 21"/>
          <p:cNvGraphicFramePr/>
          <p:nvPr/>
        </p:nvGraphicFramePr>
        <p:xfrm>
          <a:off x="1565564" y="1549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Oval 22"/>
          <p:cNvSpPr/>
          <p:nvPr/>
        </p:nvSpPr>
        <p:spPr>
          <a:xfrm>
            <a:off x="6608617" y="1939637"/>
            <a:ext cx="914400" cy="8451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b="1" dirty="0" smtClean="0">
                <a:solidFill>
                  <a:srgbClr val="FF0000"/>
                </a:solidFill>
              </a:rPr>
              <a:t>P.A</a:t>
            </a:r>
            <a:endParaRPr lang="zh-TW" altLang="en-US" sz="2800" b="1" dirty="0">
              <a:solidFill>
                <a:srgbClr val="FF0000"/>
              </a:solidFill>
            </a:endParaRPr>
          </a:p>
        </p:txBody>
      </p:sp>
      <p:sp>
        <p:nvSpPr>
          <p:cNvPr id="29" name="Oval 28"/>
          <p:cNvSpPr/>
          <p:nvPr/>
        </p:nvSpPr>
        <p:spPr>
          <a:xfrm>
            <a:off x="6650180" y="3338946"/>
            <a:ext cx="914400" cy="8451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b="1" dirty="0" smtClean="0">
                <a:solidFill>
                  <a:srgbClr val="FF0000"/>
                </a:solidFill>
              </a:rPr>
              <a:t>P.B</a:t>
            </a:r>
            <a:endParaRPr lang="zh-TW" altLang="en-US" sz="2800" b="1" dirty="0">
              <a:solidFill>
                <a:srgbClr val="FF0000"/>
              </a:solidFill>
            </a:endParaRPr>
          </a:p>
        </p:txBody>
      </p:sp>
      <p:sp>
        <p:nvSpPr>
          <p:cNvPr id="31" name="Oval 30"/>
          <p:cNvSpPr/>
          <p:nvPr/>
        </p:nvSpPr>
        <p:spPr>
          <a:xfrm>
            <a:off x="6664035" y="4793674"/>
            <a:ext cx="914400" cy="8451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b="1" dirty="0" smtClean="0">
                <a:solidFill>
                  <a:srgbClr val="FF0000"/>
                </a:solidFill>
              </a:rPr>
              <a:t>P.C</a:t>
            </a:r>
            <a:endParaRPr lang="zh-TW" altLang="en-US" sz="2800"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2"/>
          <a:stretch>
            <a:fillRect/>
          </a:stretch>
        </p:blipFill>
        <p:spPr>
          <a:xfrm>
            <a:off x="7615451" y="5756242"/>
            <a:ext cx="1528549" cy="1101758"/>
          </a:xfrm>
          <a:prstGeom prst="rect">
            <a:avLst/>
          </a:prstGeom>
        </p:spPr>
      </p:pic>
      <p:sp>
        <p:nvSpPr>
          <p:cNvPr id="13" name="TextBox 12"/>
          <p:cNvSpPr txBox="1"/>
          <p:nvPr/>
        </p:nvSpPr>
        <p:spPr>
          <a:xfrm>
            <a:off x="207818" y="207819"/>
            <a:ext cx="4253346" cy="584775"/>
          </a:xfrm>
          <a:prstGeom prst="rect">
            <a:avLst/>
          </a:prstGeom>
          <a:noFill/>
        </p:spPr>
        <p:txBody>
          <a:bodyPr wrap="square" rtlCol="0">
            <a:spAutoFit/>
          </a:bodyPr>
          <a:lstStyle/>
          <a:p>
            <a:r>
              <a:rPr lang="en-US" altLang="zh-TW" sz="3200" b="1" dirty="0" smtClean="0">
                <a:solidFill>
                  <a:srgbClr val="000000"/>
                </a:solidFill>
              </a:rPr>
              <a:t>Plan C (1/2)</a:t>
            </a:r>
            <a:endParaRPr lang="zh-TW" altLang="en-US" sz="3200" b="1" dirty="0">
              <a:solidFill>
                <a:srgbClr val="000000"/>
              </a:solidFill>
            </a:endParaRPr>
          </a:p>
        </p:txBody>
      </p:sp>
      <p:pic>
        <p:nvPicPr>
          <p:cNvPr id="94210" name="Picture 2" descr="Round Force-Sensitive Resistor (FSR) - Interlink 402"/>
          <p:cNvPicPr>
            <a:picLocks noChangeAspect="1" noChangeArrowheads="1"/>
          </p:cNvPicPr>
          <p:nvPr/>
        </p:nvPicPr>
        <p:blipFill>
          <a:blip r:embed="rId3"/>
          <a:srcRect/>
          <a:stretch>
            <a:fillRect/>
          </a:stretch>
        </p:blipFill>
        <p:spPr bwMode="auto">
          <a:xfrm>
            <a:off x="280266" y="1662547"/>
            <a:ext cx="5242651" cy="3934691"/>
          </a:xfrm>
          <a:prstGeom prst="rect">
            <a:avLst/>
          </a:prstGeom>
          <a:noFill/>
          <a:ln>
            <a:noFill/>
          </a:ln>
        </p:spPr>
      </p:pic>
      <p:pic>
        <p:nvPicPr>
          <p:cNvPr id="94211" name="Picture 3"/>
          <p:cNvPicPr>
            <a:picLocks noChangeAspect="1" noChangeArrowheads="1"/>
          </p:cNvPicPr>
          <p:nvPr/>
        </p:nvPicPr>
        <p:blipFill>
          <a:blip r:embed="rId4"/>
          <a:srcRect/>
          <a:stretch>
            <a:fillRect/>
          </a:stretch>
        </p:blipFill>
        <p:spPr bwMode="auto">
          <a:xfrm>
            <a:off x="6289964" y="387552"/>
            <a:ext cx="2269115" cy="1050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4212" name="Picture 4"/>
          <p:cNvPicPr>
            <a:picLocks noChangeAspect="1" noChangeArrowheads="1"/>
          </p:cNvPicPr>
          <p:nvPr/>
        </p:nvPicPr>
        <p:blipFill>
          <a:blip r:embed="rId5"/>
          <a:srcRect/>
          <a:stretch>
            <a:fillRect/>
          </a:stretch>
        </p:blipFill>
        <p:spPr bwMode="auto">
          <a:xfrm>
            <a:off x="5826702" y="2013238"/>
            <a:ext cx="3143250" cy="3524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2"/>
          <a:stretch>
            <a:fillRect/>
          </a:stretch>
        </p:blipFill>
        <p:spPr>
          <a:xfrm>
            <a:off x="7615451" y="5756242"/>
            <a:ext cx="1528549" cy="1101758"/>
          </a:xfrm>
          <a:prstGeom prst="rect">
            <a:avLst/>
          </a:prstGeom>
        </p:spPr>
      </p:pic>
      <p:pic>
        <p:nvPicPr>
          <p:cNvPr id="91138" name="Picture 2" descr="http://2.bp.blogspot.com/-XPa_lWW7yCs/UjiBEUcpIPI/AAAAAAAAIPY/lpJETCGAe1w/s640/img_2013-09-17_16_05_50.png"/>
          <p:cNvPicPr>
            <a:picLocks noChangeAspect="1" noChangeArrowheads="1"/>
          </p:cNvPicPr>
          <p:nvPr/>
        </p:nvPicPr>
        <p:blipFill>
          <a:blip r:embed="rId3"/>
          <a:srcRect/>
          <a:stretch>
            <a:fillRect/>
          </a:stretch>
        </p:blipFill>
        <p:spPr bwMode="auto">
          <a:xfrm>
            <a:off x="2299854" y="3980728"/>
            <a:ext cx="6096000" cy="1809751"/>
          </a:xfrm>
          <a:prstGeom prst="rect">
            <a:avLst/>
          </a:prstGeom>
          <a:ln>
            <a:noFill/>
          </a:ln>
          <a:effectLst>
            <a:outerShdw blurRad="292100" dist="139700" dir="2700000" algn="tl" rotWithShape="0">
              <a:srgbClr val="333333">
                <a:alpha val="65000"/>
              </a:srgbClr>
            </a:outerShdw>
          </a:effectLst>
        </p:spPr>
      </p:pic>
      <p:pic>
        <p:nvPicPr>
          <p:cNvPr id="91140" name="Picture 4" descr="http://1.bp.blogspot.com/-Iz9tB3nGpRQ/UjiBGJZPIkI/AAAAAAAAIPo/Ko1Gm-ykmBs/s400/resistanceforce.jpg"/>
          <p:cNvPicPr>
            <a:picLocks noChangeAspect="1" noChangeArrowheads="1"/>
          </p:cNvPicPr>
          <p:nvPr/>
        </p:nvPicPr>
        <p:blipFill>
          <a:blip r:embed="rId4"/>
          <a:srcRect/>
          <a:stretch>
            <a:fillRect/>
          </a:stretch>
        </p:blipFill>
        <p:spPr bwMode="auto">
          <a:xfrm>
            <a:off x="4214957" y="1263794"/>
            <a:ext cx="3743325" cy="2333626"/>
          </a:xfrm>
          <a:prstGeom prst="rect">
            <a:avLst/>
          </a:prstGeom>
          <a:ln>
            <a:noFill/>
          </a:ln>
          <a:effectLst>
            <a:outerShdw blurRad="292100" dist="139700" dir="2700000" algn="tl" rotWithShape="0">
              <a:srgbClr val="333333">
                <a:alpha val="65000"/>
              </a:srgbClr>
            </a:outerShdw>
          </a:effectLst>
        </p:spPr>
      </p:pic>
      <p:pic>
        <p:nvPicPr>
          <p:cNvPr id="91142" name="Picture 6" descr="http://2.bp.blogspot.com/-Doa0VfcxMwA/UjiBD0X07JI/AAAAAAAAIPs/YHNE-tBgTB4/s400/fsr_bb.png"/>
          <p:cNvPicPr>
            <a:picLocks noChangeAspect="1" noChangeArrowheads="1"/>
          </p:cNvPicPr>
          <p:nvPr/>
        </p:nvPicPr>
        <p:blipFill>
          <a:blip r:embed="rId5"/>
          <a:srcRect/>
          <a:stretch>
            <a:fillRect/>
          </a:stretch>
        </p:blipFill>
        <p:spPr bwMode="auto">
          <a:xfrm>
            <a:off x="1111540" y="1191489"/>
            <a:ext cx="2259019" cy="2396837"/>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207818" y="207819"/>
            <a:ext cx="8174182" cy="584775"/>
          </a:xfrm>
          <a:prstGeom prst="rect">
            <a:avLst/>
          </a:prstGeom>
          <a:noFill/>
        </p:spPr>
        <p:txBody>
          <a:bodyPr wrap="square" rtlCol="0">
            <a:spAutoFit/>
          </a:bodyPr>
          <a:lstStyle/>
          <a:p>
            <a:r>
              <a:rPr lang="en-US" altLang="zh-TW" sz="3200" b="1" dirty="0" smtClean="0">
                <a:solidFill>
                  <a:srgbClr val="000000"/>
                </a:solidFill>
              </a:rPr>
              <a:t>Plan C (2/2) </a:t>
            </a:r>
            <a:r>
              <a:rPr lang="en-US" altLang="zh-TW" sz="3200" b="1" smtClean="0">
                <a:solidFill>
                  <a:srgbClr val="000000"/>
                </a:solidFill>
              </a:rPr>
              <a:t>. Apply on Arduino </a:t>
            </a:r>
            <a:endParaRPr lang="zh-TW" altLang="en-US" sz="3200" b="1" dirty="0">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Source of Reference </a:t>
            </a:r>
            <a:endParaRPr lang="zh-TW" altLang="en-US" dirty="0"/>
          </a:p>
        </p:txBody>
      </p:sp>
      <p:sp>
        <p:nvSpPr>
          <p:cNvPr id="4" name="Text Placeholder 3"/>
          <p:cNvSpPr>
            <a:spLocks noGrp="1"/>
          </p:cNvSpPr>
          <p:nvPr>
            <p:ph type="body" idx="13"/>
          </p:nvPr>
        </p:nvSpPr>
        <p:spPr/>
        <p:txBody>
          <a:bodyPr/>
          <a:lstStyle/>
          <a:p>
            <a:r>
              <a:rPr lang="en-US" altLang="zh-TW" b="0" dirty="0" smtClean="0"/>
              <a:t>Last Updated on: Jan 5</a:t>
            </a:r>
            <a:r>
              <a:rPr lang="en-US" altLang="zh-TW" b="0" baseline="30000" dirty="0" smtClean="0"/>
              <a:t>th</a:t>
            </a:r>
            <a:r>
              <a:rPr lang="en-US" altLang="zh-TW" b="0" dirty="0" smtClean="0"/>
              <a:t>, 2015</a:t>
            </a:r>
            <a:endParaRPr lang="zh-TW" altLang="en-US" b="0" dirty="0"/>
          </a:p>
        </p:txBody>
      </p:sp>
      <p:pic>
        <p:nvPicPr>
          <p:cNvPr id="95234" name="Picture 2"/>
          <p:cNvPicPr>
            <a:picLocks noGrp="1" noChangeAspect="1" noChangeArrowheads="1"/>
          </p:cNvPicPr>
          <p:nvPr>
            <p:ph idx="1"/>
          </p:nvPr>
        </p:nvPicPr>
        <p:blipFill>
          <a:blip r:embed="rId2"/>
          <a:srcRect/>
          <a:stretch>
            <a:fillRect/>
          </a:stretch>
        </p:blipFill>
        <p:spPr bwMode="auto">
          <a:xfrm>
            <a:off x="185737" y="2720674"/>
            <a:ext cx="8686800" cy="326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4747"/>
            </a:gs>
            <a:gs pos="100000">
              <a:srgbClr val="C00000"/>
            </a:gs>
          </a:gsLst>
          <a:lin ang="5400000"/>
        </a:gradFill>
        <a:effectLst/>
      </p:bgPr>
    </p:bg>
    <p:spTree>
      <p:nvGrpSpPr>
        <p:cNvPr id="1" name=""/>
        <p:cNvGrpSpPr/>
        <p:nvPr/>
      </p:nvGrpSpPr>
      <p:grpSpPr>
        <a:xfrm>
          <a:off x="0" y="0"/>
          <a:ext cx="0" cy="0"/>
          <a:chOff x="0" y="0"/>
          <a:chExt cx="0" cy="0"/>
        </a:xfrm>
      </p:grpSpPr>
      <p:pic>
        <p:nvPicPr>
          <p:cNvPr id="6" name="Picture 5" descr="1464899_588466474560552_1267751870_n.jpg"/>
          <p:cNvPicPr>
            <a:picLocks noChangeAspect="1"/>
          </p:cNvPicPr>
          <p:nvPr/>
        </p:nvPicPr>
        <p:blipFill>
          <a:blip r:embed="rId2"/>
          <a:stretch>
            <a:fillRect/>
          </a:stretch>
        </p:blipFill>
        <p:spPr>
          <a:xfrm>
            <a:off x="1662545" y="1090612"/>
            <a:ext cx="6208568" cy="4671999"/>
          </a:xfrm>
          <a:prstGeom prst="rect">
            <a:avLst/>
          </a:prstGeom>
        </p:spPr>
      </p:pic>
      <p:sp>
        <p:nvSpPr>
          <p:cNvPr id="43010" name="Rectangle 5"/>
          <p:cNvSpPr txBox="1">
            <a:spLocks noChangeArrowheads="1"/>
          </p:cNvSpPr>
          <p:nvPr/>
        </p:nvSpPr>
        <p:spPr bwMode="gray">
          <a:xfrm>
            <a:off x="1584178" y="5181600"/>
            <a:ext cx="3375747" cy="621147"/>
          </a:xfrm>
          <a:prstGeom prst="rect">
            <a:avLst/>
          </a:prstGeom>
          <a:noFill/>
          <a:ln w="9525">
            <a:noFill/>
            <a:miter lim="800000"/>
            <a:headEnd/>
            <a:tailEnd/>
          </a:ln>
        </p:spPr>
        <p:txBody>
          <a:bodyPr lIns="0" rIns="0" anchor="ctr"/>
          <a:lstStyle/>
          <a:p>
            <a:pPr algn="ctr" defTabSz="914400" eaLnBrk="0" hangingPunct="0">
              <a:lnSpc>
                <a:spcPct val="95000"/>
              </a:lnSpc>
            </a:pPr>
            <a:r>
              <a:rPr lang="en-US" sz="4000" b="1" dirty="0">
                <a:solidFill>
                  <a:srgbClr val="000000"/>
                </a:solidFill>
                <a:cs typeface="Arial" charset="0"/>
              </a:rPr>
              <a:t>THANK </a:t>
            </a:r>
            <a:r>
              <a:rPr lang="en-US" sz="4000" b="1" dirty="0" smtClean="0">
                <a:solidFill>
                  <a:srgbClr val="000000"/>
                </a:solidFill>
                <a:cs typeface="Arial" charset="0"/>
              </a:rPr>
              <a:t>YOU</a:t>
            </a:r>
            <a:endParaRPr lang="en-US" sz="4000" b="1" dirty="0">
              <a:solidFill>
                <a:srgbClr val="000000"/>
              </a:solidFill>
              <a:cs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98700"/>
            <a:ext cx="8229600" cy="4212936"/>
          </a:xfrm>
        </p:spPr>
        <p:txBody>
          <a:bodyPr/>
          <a:lstStyle/>
          <a:p>
            <a:pPr>
              <a:buNone/>
            </a:pPr>
            <a:r>
              <a:rPr lang="en-US" altLang="zh-TW" sz="2400" dirty="0" smtClean="0">
                <a:latin typeface="Times New Roman" pitchFamily="18" charset="0"/>
                <a:cs typeface="Times New Roman" pitchFamily="18" charset="0"/>
              </a:rPr>
              <a:t>Limitation: The essentialness of Tocodynamometer is low and has no point to be established without fetal heart rate detector, which normal fetal monitor does. Low profit in the environment in Taiwan. </a:t>
            </a:r>
          </a:p>
          <a:p>
            <a:pPr>
              <a:buNone/>
            </a:pPr>
            <a:endParaRPr lang="en-US" altLang="zh-TW" sz="2400" dirty="0" smtClean="0">
              <a:latin typeface="Times New Roman" pitchFamily="18" charset="0"/>
              <a:cs typeface="Times New Roman" pitchFamily="18" charset="0"/>
            </a:endParaRPr>
          </a:p>
          <a:p>
            <a:pPr>
              <a:buNone/>
            </a:pPr>
            <a:r>
              <a:rPr lang="en-US" altLang="zh-TW" sz="2400" dirty="0" smtClean="0">
                <a:latin typeface="Times New Roman" pitchFamily="18" charset="0"/>
                <a:cs typeface="Times New Roman" pitchFamily="18" charset="0"/>
              </a:rPr>
              <a:t>Advantage: It is convenient and useful for the rural area where hospital and living place are far from each other. Suitable design for third world countries.</a:t>
            </a:r>
          </a:p>
          <a:p>
            <a:pPr>
              <a:buNone/>
            </a:pPr>
            <a:endParaRPr lang="en-US" altLang="zh-TW" sz="2400" dirty="0" smtClean="0">
              <a:latin typeface="Times New Roman" pitchFamily="18" charset="0"/>
              <a:cs typeface="Times New Roman" pitchFamily="18" charset="0"/>
            </a:endParaRPr>
          </a:p>
          <a:p>
            <a:pPr algn="r">
              <a:buNone/>
            </a:pPr>
            <a:r>
              <a:rPr lang="en-US" altLang="zh-TW" sz="2400" dirty="0" smtClean="0">
                <a:latin typeface="Times New Roman" pitchFamily="18" charset="0"/>
                <a:cs typeface="Times New Roman" pitchFamily="18" charset="0"/>
              </a:rPr>
              <a:t>- </a:t>
            </a:r>
            <a:r>
              <a:rPr lang="zh-TW" altLang="en-US" sz="2400" dirty="0" smtClean="0">
                <a:latin typeface="標楷體" pitchFamily="65" charset="-120"/>
                <a:ea typeface="標楷體" pitchFamily="65" charset="-120"/>
                <a:cs typeface="Times New Roman" pitchFamily="18" charset="0"/>
              </a:rPr>
              <a:t>許文良婦產科</a:t>
            </a:r>
            <a:r>
              <a:rPr lang="en-US" altLang="zh-TW" sz="2400" dirty="0" smtClean="0">
                <a:latin typeface="標楷體" pitchFamily="65" charset="-120"/>
                <a:ea typeface="標楷體" pitchFamily="65" charset="-120"/>
                <a:cs typeface="Times New Roman" pitchFamily="18" charset="0"/>
              </a:rPr>
              <a:t>&lt;</a:t>
            </a:r>
            <a:r>
              <a:rPr lang="zh-TW" altLang="en-US" sz="2400" dirty="0" smtClean="0">
                <a:latin typeface="標楷體" pitchFamily="65" charset="-120"/>
                <a:ea typeface="標楷體" pitchFamily="65" charset="-120"/>
                <a:cs typeface="Times New Roman" pitchFamily="18" charset="0"/>
              </a:rPr>
              <a:t>徐樂行醫師</a:t>
            </a:r>
            <a:r>
              <a:rPr lang="en-US" altLang="zh-TW" sz="2400" dirty="0" smtClean="0">
                <a:latin typeface="標楷體" pitchFamily="65" charset="-120"/>
                <a:ea typeface="標楷體" pitchFamily="65" charset="-120"/>
                <a:cs typeface="Times New Roman" pitchFamily="18" charset="0"/>
              </a:rPr>
              <a:t>&gt;</a:t>
            </a:r>
            <a:endParaRPr lang="en-US" altLang="zh-TW" sz="2400" dirty="0" smtClean="0">
              <a:latin typeface="Times New Roman" pitchFamily="18" charset="0"/>
              <a:cs typeface="Times New Roman" pitchFamily="18" charset="0"/>
            </a:endParaRPr>
          </a:p>
        </p:txBody>
      </p:sp>
      <p:sp>
        <p:nvSpPr>
          <p:cNvPr id="3" name="Title 2"/>
          <p:cNvSpPr>
            <a:spLocks noGrp="1"/>
          </p:cNvSpPr>
          <p:nvPr>
            <p:ph type="title"/>
          </p:nvPr>
        </p:nvSpPr>
        <p:spPr/>
        <p:txBody>
          <a:bodyPr/>
          <a:lstStyle/>
          <a:p>
            <a:r>
              <a:rPr lang="en-US" altLang="zh-TW" b="1" dirty="0" smtClean="0"/>
              <a:t>Project Definition</a:t>
            </a:r>
            <a:endParaRPr lang="zh-TW" altLang="en-US" b="1" dirty="0"/>
          </a:p>
        </p:txBody>
      </p:sp>
      <p:sp>
        <p:nvSpPr>
          <p:cNvPr id="4" name="Text Placeholder 3"/>
          <p:cNvSpPr>
            <a:spLocks noGrp="1"/>
          </p:cNvSpPr>
          <p:nvPr>
            <p:ph type="body" idx="13"/>
          </p:nvPr>
        </p:nvSpPr>
        <p:spPr/>
        <p:txBody>
          <a:bodyPr/>
          <a:lstStyle/>
          <a:p>
            <a:r>
              <a:rPr lang="en-US" altLang="zh-TW" dirty="0" smtClean="0"/>
              <a:t>Meeting the requirement in developing world</a:t>
            </a:r>
            <a:endParaRPr lang="zh-TW"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gray">
          <a:xfrm>
            <a:off x="500640" y="1300307"/>
            <a:ext cx="4852987" cy="358775"/>
          </a:xfrm>
          <a:prstGeom prst="rect">
            <a:avLst/>
          </a:prstGeom>
          <a:noFill/>
          <a:ln w="9525">
            <a:noFill/>
            <a:miter lim="800000"/>
            <a:headEnd/>
            <a:tailEnd/>
          </a:ln>
        </p:spPr>
        <p:txBody>
          <a:bodyPr lIns="0" tIns="0" rIns="0" bIns="0" anchor="ctr"/>
          <a:lstStyle/>
          <a:p>
            <a:pPr defTabSz="801688"/>
            <a:r>
              <a:rPr lang="en-US" sz="1400" i="1" dirty="0" smtClean="0">
                <a:solidFill>
                  <a:srgbClr val="171717"/>
                </a:solidFill>
              </a:rPr>
              <a:t>Date of Modification : 5</a:t>
            </a:r>
            <a:r>
              <a:rPr lang="en-US" sz="1400" i="1" baseline="30000" dirty="0" smtClean="0">
                <a:solidFill>
                  <a:srgbClr val="171717"/>
                </a:solidFill>
              </a:rPr>
              <a:t>th</a:t>
            </a:r>
            <a:r>
              <a:rPr lang="en-US" sz="1400" i="1" dirty="0" smtClean="0">
                <a:solidFill>
                  <a:srgbClr val="171717"/>
                </a:solidFill>
              </a:rPr>
              <a:t>  Jan, 2015</a:t>
            </a:r>
            <a:endParaRPr lang="en-US" sz="2000" dirty="0">
              <a:solidFill>
                <a:srgbClr val="171717"/>
              </a:solidFill>
            </a:endParaRPr>
          </a:p>
        </p:txBody>
      </p:sp>
      <p:sp>
        <p:nvSpPr>
          <p:cNvPr id="22531" name="Rectangle 5"/>
          <p:cNvSpPr txBox="1">
            <a:spLocks noChangeArrowheads="1"/>
          </p:cNvSpPr>
          <p:nvPr/>
        </p:nvSpPr>
        <p:spPr bwMode="gray">
          <a:xfrm>
            <a:off x="542203" y="779464"/>
            <a:ext cx="2673350"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a:solidFill>
                  <a:srgbClr val="171717"/>
                </a:solidFill>
              </a:rPr>
              <a:t>Agenda</a:t>
            </a:r>
          </a:p>
        </p:txBody>
      </p:sp>
      <p:sp>
        <p:nvSpPr>
          <p:cNvPr id="31" name="Rektangel 30"/>
          <p:cNvSpPr>
            <a:spLocks noChangeArrowheads="1"/>
          </p:cNvSpPr>
          <p:nvPr/>
        </p:nvSpPr>
        <p:spPr bwMode="auto">
          <a:xfrm>
            <a:off x="1122217" y="2231277"/>
            <a:ext cx="4294909" cy="49806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da-DK" sz="1400" b="1" dirty="0" smtClean="0">
                <a:solidFill>
                  <a:schemeClr val="bg1">
                    <a:lumMod val="10000"/>
                  </a:schemeClr>
                </a:solidFill>
                <a:latin typeface="Arial" pitchFamily="34" charset="0"/>
                <a:ea typeface="ＭＳ Ｐゴシック" pitchFamily="-97" charset="-128"/>
              </a:rPr>
              <a:t>Theory of Unterine Activity</a:t>
            </a:r>
            <a:endParaRPr lang="da-DK" sz="1400" b="1" dirty="0">
              <a:solidFill>
                <a:schemeClr val="bg1">
                  <a:lumMod val="10000"/>
                </a:schemeClr>
              </a:solidFill>
              <a:latin typeface="Arial" pitchFamily="34" charset="0"/>
              <a:ea typeface="ＭＳ Ｐゴシック" pitchFamily="-97" charset="-128"/>
            </a:endParaRPr>
          </a:p>
        </p:txBody>
      </p:sp>
      <p:sp>
        <p:nvSpPr>
          <p:cNvPr id="35" name="Rektangel 34"/>
          <p:cNvSpPr>
            <a:spLocks noChangeArrowheads="1"/>
          </p:cNvSpPr>
          <p:nvPr/>
        </p:nvSpPr>
        <p:spPr bwMode="auto">
          <a:xfrm>
            <a:off x="1126548" y="3421013"/>
            <a:ext cx="4276725" cy="485969"/>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r>
              <a:rPr lang="zh-TW" altLang="en-US" sz="1200" b="1" dirty="0" smtClean="0"/>
              <a:t> </a:t>
            </a:r>
            <a:r>
              <a:rPr lang="en-US" altLang="zh-TW" sz="1400" b="1" dirty="0" smtClean="0">
                <a:solidFill>
                  <a:srgbClr val="000000"/>
                </a:solidFill>
              </a:rPr>
              <a:t>Our Approach for this Project</a:t>
            </a:r>
            <a:endParaRPr lang="da-DK" altLang="zh-TW" sz="1200" b="1" dirty="0"/>
          </a:p>
        </p:txBody>
      </p:sp>
      <p:grpSp>
        <p:nvGrpSpPr>
          <p:cNvPr id="2" name="Gruppe 68"/>
          <p:cNvGrpSpPr>
            <a:grpSpLocks/>
          </p:cNvGrpSpPr>
          <p:nvPr/>
        </p:nvGrpSpPr>
        <p:grpSpPr bwMode="auto">
          <a:xfrm>
            <a:off x="466166" y="2233388"/>
            <a:ext cx="517042" cy="3504024"/>
            <a:chOff x="876300" y="2511425"/>
            <a:chExt cx="344488" cy="2479675"/>
          </a:xfrm>
        </p:grpSpPr>
        <p:grpSp>
          <p:nvGrpSpPr>
            <p:cNvPr id="3" name="Gruppe 51"/>
            <p:cNvGrpSpPr/>
            <p:nvPr/>
          </p:nvGrpSpPr>
          <p:grpSpPr>
            <a:xfrm>
              <a:off x="876300" y="2511425"/>
              <a:ext cx="344488" cy="2479675"/>
              <a:chOff x="876300" y="2511425"/>
              <a:chExt cx="344488" cy="2479675"/>
            </a:xfrm>
            <a:effectLst>
              <a:outerShdw blurRad="50800" dist="38100" dir="2700000" algn="tl" rotWithShape="0">
                <a:prstClr val="black">
                  <a:alpha val="40000"/>
                </a:prstClr>
              </a:outerShdw>
            </a:effectLst>
          </p:grpSpPr>
          <p:sp>
            <p:nvSpPr>
              <p:cNvPr id="10" name="Rektangel 9"/>
              <p:cNvSpPr>
                <a:spLocks noChangeArrowheads="1"/>
              </p:cNvSpPr>
              <p:nvPr/>
            </p:nvSpPr>
            <p:spPr bwMode="auto">
              <a:xfrm>
                <a:off x="876300" y="2936875"/>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grpSp>
            <p:nvGrpSpPr>
              <p:cNvPr id="4" name="Gruppe 50"/>
              <p:cNvGrpSpPr/>
              <p:nvPr/>
            </p:nvGrpSpPr>
            <p:grpSpPr>
              <a:xfrm>
                <a:off x="876300" y="2511425"/>
                <a:ext cx="344488" cy="2479675"/>
                <a:chOff x="876300" y="2511425"/>
                <a:chExt cx="344488" cy="2479675"/>
              </a:xfrm>
            </p:grpSpPr>
            <p:sp>
              <p:nvSpPr>
                <p:cNvPr id="21" name="Rektangel 20"/>
                <p:cNvSpPr>
                  <a:spLocks noChangeArrowheads="1"/>
                </p:cNvSpPr>
                <p:nvPr/>
              </p:nvSpPr>
              <p:spPr bwMode="auto">
                <a:xfrm>
                  <a:off x="876300" y="4221163"/>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grpSp>
              <p:nvGrpSpPr>
                <p:cNvPr id="5" name="Gruppe 49"/>
                <p:cNvGrpSpPr/>
                <p:nvPr/>
              </p:nvGrpSpPr>
              <p:grpSpPr>
                <a:xfrm>
                  <a:off x="876300" y="2511425"/>
                  <a:ext cx="344488" cy="2479675"/>
                  <a:chOff x="876300" y="2511425"/>
                  <a:chExt cx="344488" cy="2479675"/>
                </a:xfrm>
              </p:grpSpPr>
              <p:sp>
                <p:nvSpPr>
                  <p:cNvPr id="8" name="Rektangel 7"/>
                  <p:cNvSpPr>
                    <a:spLocks noChangeArrowheads="1"/>
                  </p:cNvSpPr>
                  <p:nvPr/>
                </p:nvSpPr>
                <p:spPr bwMode="auto">
                  <a:xfrm>
                    <a:off x="876300" y="2511425"/>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2" name="Rektangel 11"/>
                  <p:cNvSpPr>
                    <a:spLocks noChangeArrowheads="1"/>
                  </p:cNvSpPr>
                  <p:nvPr/>
                </p:nvSpPr>
                <p:spPr bwMode="auto">
                  <a:xfrm>
                    <a:off x="876300" y="3363913"/>
                    <a:ext cx="344488" cy="344487"/>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4" name="Rektangel 13"/>
                  <p:cNvSpPr>
                    <a:spLocks noChangeArrowheads="1"/>
                  </p:cNvSpPr>
                  <p:nvPr/>
                </p:nvSpPr>
                <p:spPr bwMode="auto">
                  <a:xfrm>
                    <a:off x="876300" y="3790950"/>
                    <a:ext cx="344488" cy="347663"/>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4" name="Rektangel 23"/>
                  <p:cNvSpPr>
                    <a:spLocks noChangeArrowheads="1"/>
                  </p:cNvSpPr>
                  <p:nvPr/>
                </p:nvSpPr>
                <p:spPr bwMode="auto">
                  <a:xfrm>
                    <a:off x="876300" y="4646613"/>
                    <a:ext cx="344488" cy="344487"/>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grpSp>
          </p:grpSp>
        </p:grpSp>
        <p:sp>
          <p:nvSpPr>
            <p:cNvPr id="55" name="Tekstboks 54"/>
            <p:cNvSpPr txBox="1">
              <a:spLocks noChangeArrowheads="1"/>
            </p:cNvSpPr>
            <p:nvPr/>
          </p:nvSpPr>
          <p:spPr bwMode="auto">
            <a:xfrm>
              <a:off x="890588" y="2547938"/>
              <a:ext cx="322262" cy="274637"/>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1</a:t>
              </a:r>
            </a:p>
          </p:txBody>
        </p:sp>
        <p:sp>
          <p:nvSpPr>
            <p:cNvPr id="59" name="Tekstboks 58"/>
            <p:cNvSpPr txBox="1">
              <a:spLocks noChangeArrowheads="1"/>
            </p:cNvSpPr>
            <p:nvPr/>
          </p:nvSpPr>
          <p:spPr bwMode="auto">
            <a:xfrm>
              <a:off x="890588" y="2986088"/>
              <a:ext cx="322262" cy="276225"/>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2</a:t>
              </a:r>
            </a:p>
          </p:txBody>
        </p:sp>
        <p:sp>
          <p:nvSpPr>
            <p:cNvPr id="60" name="Tekstboks 59"/>
            <p:cNvSpPr txBox="1">
              <a:spLocks noChangeArrowheads="1"/>
            </p:cNvSpPr>
            <p:nvPr/>
          </p:nvSpPr>
          <p:spPr bwMode="auto">
            <a:xfrm>
              <a:off x="890588" y="3400425"/>
              <a:ext cx="322262" cy="276225"/>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3</a:t>
              </a:r>
            </a:p>
          </p:txBody>
        </p:sp>
        <p:sp>
          <p:nvSpPr>
            <p:cNvPr id="62" name="Tekstboks 61"/>
            <p:cNvSpPr txBox="1">
              <a:spLocks noChangeArrowheads="1"/>
            </p:cNvSpPr>
            <p:nvPr/>
          </p:nvSpPr>
          <p:spPr bwMode="auto">
            <a:xfrm>
              <a:off x="890588" y="3822700"/>
              <a:ext cx="322262" cy="279400"/>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4</a:t>
              </a:r>
            </a:p>
          </p:txBody>
        </p:sp>
        <p:sp>
          <p:nvSpPr>
            <p:cNvPr id="64" name="Tekstboks 63"/>
            <p:cNvSpPr txBox="1">
              <a:spLocks noChangeArrowheads="1"/>
            </p:cNvSpPr>
            <p:nvPr/>
          </p:nvSpPr>
          <p:spPr bwMode="auto">
            <a:xfrm>
              <a:off x="890588" y="4238625"/>
              <a:ext cx="322262" cy="274638"/>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5</a:t>
              </a:r>
            </a:p>
          </p:txBody>
        </p:sp>
        <p:sp>
          <p:nvSpPr>
            <p:cNvPr id="66" name="Tekstboks 65"/>
            <p:cNvSpPr txBox="1">
              <a:spLocks noChangeArrowheads="1"/>
            </p:cNvSpPr>
            <p:nvPr/>
          </p:nvSpPr>
          <p:spPr bwMode="auto">
            <a:xfrm>
              <a:off x="890588" y="4683125"/>
              <a:ext cx="322262" cy="19602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smtClean="0">
                  <a:latin typeface="Arial" pitchFamily="34" charset="0"/>
                  <a:ea typeface="ＭＳ Ｐゴシック" pitchFamily="-97" charset="-128"/>
                </a:rPr>
                <a:t>6</a:t>
              </a:r>
              <a:endParaRPr lang="da-DK" sz="1200" dirty="0">
                <a:latin typeface="Arial" pitchFamily="34" charset="0"/>
                <a:ea typeface="ＭＳ Ｐゴシック" pitchFamily="-97" charset="-128"/>
              </a:endParaRPr>
            </a:p>
          </p:txBody>
        </p:sp>
      </p:grpSp>
      <p:pic>
        <p:nvPicPr>
          <p:cNvPr id="21512" name="Picture 8" descr="http://www.baseformula.com/blog/wp-content/uploads/2014/03/pregnancy.jpg"/>
          <p:cNvPicPr>
            <a:picLocks noChangeAspect="1" noChangeArrowheads="1"/>
          </p:cNvPicPr>
          <p:nvPr/>
        </p:nvPicPr>
        <p:blipFill>
          <a:blip r:embed="rId2"/>
          <a:srcRect l="16465" t="5171" r="20424" b="10611"/>
          <a:stretch>
            <a:fillRect/>
          </a:stretch>
        </p:blipFill>
        <p:spPr bwMode="auto">
          <a:xfrm>
            <a:off x="5736288" y="2627483"/>
            <a:ext cx="3198794" cy="2838203"/>
          </a:xfrm>
          <a:prstGeom prst="rect">
            <a:avLst/>
          </a:prstGeom>
          <a:noFill/>
          <a:ln>
            <a:noFill/>
          </a:ln>
        </p:spPr>
      </p:pic>
      <p:grpSp>
        <p:nvGrpSpPr>
          <p:cNvPr id="6" name="Group 80"/>
          <p:cNvGrpSpPr/>
          <p:nvPr/>
        </p:nvGrpSpPr>
        <p:grpSpPr>
          <a:xfrm>
            <a:off x="729452" y="5579211"/>
            <a:ext cx="8352415" cy="1101758"/>
            <a:chOff x="791585" y="5756242"/>
            <a:chExt cx="8352415" cy="1101758"/>
          </a:xfrm>
        </p:grpSpPr>
        <p:pic>
          <p:nvPicPr>
            <p:cNvPr id="42" name="Picture 41" descr="project-bme-final-01.png"/>
            <p:cNvPicPr>
              <a:picLocks noChangeAspect="1"/>
            </p:cNvPicPr>
            <p:nvPr/>
          </p:nvPicPr>
          <p:blipFill>
            <a:blip r:embed="rId3"/>
            <a:stretch>
              <a:fillRect/>
            </a:stretch>
          </p:blipFill>
          <p:spPr>
            <a:xfrm>
              <a:off x="7615451" y="5756242"/>
              <a:ext cx="1528549" cy="1101758"/>
            </a:xfrm>
            <a:prstGeom prst="rect">
              <a:avLst/>
            </a:prstGeom>
            <a:noFill/>
            <a:ln>
              <a:noFill/>
            </a:ln>
          </p:spPr>
        </p:pic>
        <p:sp>
          <p:nvSpPr>
            <p:cNvPr id="53"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grpSp>
      <p:sp>
        <p:nvSpPr>
          <p:cNvPr id="40" name="Rektangel 30"/>
          <p:cNvSpPr>
            <a:spLocks noChangeArrowheads="1"/>
          </p:cNvSpPr>
          <p:nvPr/>
        </p:nvSpPr>
        <p:spPr bwMode="auto">
          <a:xfrm>
            <a:off x="1122217" y="2827025"/>
            <a:ext cx="4281055" cy="47035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nchor="ctr"/>
          <a:lstStyle/>
          <a:p>
            <a:pPr>
              <a:defRPr/>
            </a:pPr>
            <a:r>
              <a:rPr lang="da-DK" sz="1400" b="1" dirty="0" smtClean="0">
                <a:solidFill>
                  <a:schemeClr val="bg1">
                    <a:lumMod val="10000"/>
                  </a:schemeClr>
                </a:solidFill>
                <a:latin typeface="Arial" pitchFamily="34" charset="0"/>
                <a:ea typeface="ＭＳ Ｐゴシック" pitchFamily="-97" charset="-128"/>
              </a:rPr>
              <a:t>Introduction to Tocodynamometer </a:t>
            </a:r>
            <a:endParaRPr lang="da-DK" sz="1400" b="1" dirty="0">
              <a:solidFill>
                <a:schemeClr val="bg1">
                  <a:lumMod val="10000"/>
                </a:schemeClr>
              </a:solidFill>
              <a:latin typeface="Arial" pitchFamily="34" charset="0"/>
              <a:ea typeface="ＭＳ Ｐゴシック" pitchFamily="-97" charset="-128"/>
            </a:endParaRPr>
          </a:p>
        </p:txBody>
      </p:sp>
      <p:sp>
        <p:nvSpPr>
          <p:cNvPr id="43" name="Rektangel 34"/>
          <p:cNvSpPr>
            <a:spLocks noChangeArrowheads="1"/>
          </p:cNvSpPr>
          <p:nvPr/>
        </p:nvSpPr>
        <p:spPr bwMode="auto">
          <a:xfrm>
            <a:off x="1112694" y="4044468"/>
            <a:ext cx="4276725" cy="485969"/>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r>
              <a:rPr lang="en-US" altLang="zh-TW" sz="1400" b="1" dirty="0" smtClean="0">
                <a:solidFill>
                  <a:srgbClr val="000000"/>
                </a:solidFill>
              </a:rPr>
              <a:t>Difficulty and Solutions</a:t>
            </a:r>
            <a:endParaRPr lang="da-DK" altLang="zh-TW" sz="1400" b="1" dirty="0">
              <a:solidFill>
                <a:srgbClr val="000000"/>
              </a:solidFill>
            </a:endParaRPr>
          </a:p>
        </p:txBody>
      </p:sp>
      <p:sp>
        <p:nvSpPr>
          <p:cNvPr id="44" name="Rektangel 34"/>
          <p:cNvSpPr>
            <a:spLocks noChangeArrowheads="1"/>
          </p:cNvSpPr>
          <p:nvPr/>
        </p:nvSpPr>
        <p:spPr bwMode="auto">
          <a:xfrm>
            <a:off x="1112694" y="4654067"/>
            <a:ext cx="4276725" cy="485969"/>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r>
              <a:rPr lang="en-US" altLang="zh-TW" sz="1400" b="1" dirty="0" smtClean="0">
                <a:solidFill>
                  <a:srgbClr val="000000"/>
                </a:solidFill>
              </a:rPr>
              <a:t>Expecting Works for Next Semester </a:t>
            </a:r>
            <a:endParaRPr lang="da-DK" altLang="zh-TW" sz="1400" b="1" dirty="0">
              <a:solidFill>
                <a:srgbClr val="000000"/>
              </a:solidFill>
            </a:endParaRPr>
          </a:p>
        </p:txBody>
      </p:sp>
      <p:sp>
        <p:nvSpPr>
          <p:cNvPr id="45" name="Rektangel 34"/>
          <p:cNvSpPr>
            <a:spLocks noChangeArrowheads="1"/>
          </p:cNvSpPr>
          <p:nvPr/>
        </p:nvSpPr>
        <p:spPr bwMode="auto">
          <a:xfrm>
            <a:off x="1112693" y="5235959"/>
            <a:ext cx="4276725" cy="485969"/>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r>
              <a:rPr lang="da-DK" altLang="zh-TW" sz="1400" b="1" dirty="0" smtClean="0">
                <a:solidFill>
                  <a:srgbClr val="000000"/>
                </a:solidFill>
              </a:rPr>
              <a:t>Source of Reference</a:t>
            </a:r>
            <a:r>
              <a:rPr lang="da-DK" altLang="zh-TW" sz="1200" b="1" dirty="0" smtClean="0">
                <a:solidFill>
                  <a:srgbClr val="000000"/>
                </a:solidFill>
              </a:rPr>
              <a:t> </a:t>
            </a:r>
            <a:endParaRPr lang="da-DK" altLang="zh-TW" sz="1200" b="1" dirty="0">
              <a:solidFill>
                <a:srgbClr val="00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799" y="833437"/>
            <a:ext cx="6509871" cy="1031221"/>
          </a:xfrm>
        </p:spPr>
        <p:txBody>
          <a:bodyPr/>
          <a:lstStyle/>
          <a:p>
            <a:r>
              <a:rPr lang="da-DK" altLang="zh-TW" b="1" dirty="0" smtClean="0">
                <a:solidFill>
                  <a:schemeClr val="bg1"/>
                </a:solidFill>
              </a:rPr>
              <a:t>Theory of Unterine Activity</a:t>
            </a:r>
            <a:r>
              <a:rPr lang="da-DK" altLang="zh-TW" b="1" dirty="0" smtClean="0">
                <a:solidFill>
                  <a:schemeClr val="bg1">
                    <a:lumMod val="10000"/>
                  </a:schemeClr>
                </a:solidFill>
              </a:rPr>
              <a:t/>
            </a:r>
            <a:br>
              <a:rPr lang="da-DK" altLang="zh-TW" b="1" dirty="0" smtClean="0">
                <a:solidFill>
                  <a:schemeClr val="bg1">
                    <a:lumMod val="10000"/>
                  </a:schemeClr>
                </a:solidFill>
              </a:rPr>
            </a:br>
            <a:r>
              <a:rPr lang="en-US" altLang="zh-TW" dirty="0" smtClean="0"/>
              <a:t> </a:t>
            </a:r>
            <a:endParaRPr lang="zh-TW" altLang="en-US" dirty="0"/>
          </a:p>
        </p:txBody>
      </p:sp>
      <p:pic>
        <p:nvPicPr>
          <p:cNvPr id="4104" name="Picture 8" descr="http://blogs.discovermagazine.com/d-brief/files/2013/08/pregnancy-time.jpg"/>
          <p:cNvPicPr>
            <a:picLocks noChangeAspect="1" noChangeArrowheads="1"/>
          </p:cNvPicPr>
          <p:nvPr/>
        </p:nvPicPr>
        <p:blipFill>
          <a:blip r:embed="rId2"/>
          <a:srcRect/>
          <a:stretch>
            <a:fillRect/>
          </a:stretch>
        </p:blipFill>
        <p:spPr bwMode="auto">
          <a:xfrm>
            <a:off x="1319357" y="2314178"/>
            <a:ext cx="5815298" cy="3878804"/>
          </a:xfrm>
          <a:prstGeom prst="rect">
            <a:avLst/>
          </a:prstGeom>
          <a:noFill/>
          <a:ln>
            <a:noFill/>
          </a:ln>
        </p:spPr>
      </p:pic>
      <p:sp>
        <p:nvSpPr>
          <p:cNvPr id="12" name="TextBox 11"/>
          <p:cNvSpPr txBox="1"/>
          <p:nvPr/>
        </p:nvSpPr>
        <p:spPr>
          <a:xfrm>
            <a:off x="2133601" y="6347012"/>
            <a:ext cx="7010400" cy="369332"/>
          </a:xfrm>
          <a:prstGeom prst="rect">
            <a:avLst/>
          </a:prstGeom>
          <a:noFill/>
        </p:spPr>
        <p:txBody>
          <a:bodyPr wrap="square" rtlCol="0">
            <a:spAutoFit/>
          </a:bodyPr>
          <a:lstStyle/>
          <a:p>
            <a:r>
              <a:rPr lang="en-US" altLang="zh-TW" b="1" dirty="0" smtClean="0">
                <a:solidFill>
                  <a:schemeClr val="bg1">
                    <a:lumMod val="10000"/>
                  </a:schemeClr>
                </a:solidFill>
              </a:rPr>
              <a:t>Figure extracted from Discover Magazine, Healthy Pregnancy</a:t>
            </a:r>
            <a:endParaRPr lang="zh-TW" altLang="en-US" b="1" dirty="0">
              <a:solidFill>
                <a:schemeClr val="bg1">
                  <a:lumMod val="1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gray">
          <a:xfrm>
            <a:off x="791585" y="6222670"/>
            <a:ext cx="6535489" cy="391886"/>
          </a:xfrm>
          <a:prstGeom prst="rect">
            <a:avLst/>
          </a:prstGeom>
          <a:noFill/>
          <a:ln w="9525">
            <a:noFill/>
            <a:miter lim="800000"/>
            <a:headEnd/>
            <a:tailEnd/>
          </a:ln>
        </p:spPr>
        <p:txBody>
          <a:bodyPr lIns="0" tIns="0" rIns="0" bIns="0" anchor="ctr"/>
          <a:lstStyle/>
          <a:p>
            <a:pPr defTabSz="801688"/>
            <a:r>
              <a:rPr lang="en-US" sz="1200" b="1" dirty="0" smtClean="0">
                <a:solidFill>
                  <a:srgbClr val="171717"/>
                </a:solidFill>
              </a:rPr>
              <a:t>Biomedical Engineering at Chung Yuan Christian University | Engineering World Health</a:t>
            </a:r>
            <a:endParaRPr lang="en-US" sz="1200" b="1" dirty="0">
              <a:solidFill>
                <a:srgbClr val="171717"/>
              </a:solidFill>
            </a:endParaRPr>
          </a:p>
        </p:txBody>
      </p:sp>
      <p:pic>
        <p:nvPicPr>
          <p:cNvPr id="27" name="Picture 26" descr="project-bme-final-01.png"/>
          <p:cNvPicPr>
            <a:picLocks noChangeAspect="1"/>
          </p:cNvPicPr>
          <p:nvPr/>
        </p:nvPicPr>
        <p:blipFill>
          <a:blip r:embed="rId3"/>
          <a:stretch>
            <a:fillRect/>
          </a:stretch>
        </p:blipFill>
        <p:spPr>
          <a:xfrm>
            <a:off x="7615451" y="5756242"/>
            <a:ext cx="1528549" cy="1101758"/>
          </a:xfrm>
          <a:prstGeom prst="rect">
            <a:avLst/>
          </a:prstGeom>
        </p:spPr>
      </p:pic>
      <p:sp>
        <p:nvSpPr>
          <p:cNvPr id="8" name="Rectangle 7"/>
          <p:cNvSpPr/>
          <p:nvPr/>
        </p:nvSpPr>
        <p:spPr>
          <a:xfrm>
            <a:off x="471055" y="335432"/>
            <a:ext cx="6483928" cy="1938992"/>
          </a:xfrm>
          <a:prstGeom prst="rect">
            <a:avLst/>
          </a:prstGeom>
        </p:spPr>
        <p:txBody>
          <a:bodyPr wrap="square">
            <a:spAutoFit/>
          </a:bodyPr>
          <a:lstStyle/>
          <a:p>
            <a:r>
              <a:rPr lang="en-US" altLang="zh-TW" sz="2000" b="1" dirty="0" smtClean="0">
                <a:solidFill>
                  <a:schemeClr val="bg1">
                    <a:lumMod val="10000"/>
                  </a:schemeClr>
                </a:solidFill>
              </a:rPr>
              <a:t>Two types of information can be ascertained from uterine contraction monitoring: </a:t>
            </a:r>
          </a:p>
          <a:p>
            <a:pPr marL="457200" indent="-457200">
              <a:buFont typeface="+mj-lt"/>
              <a:buAutoNum type="arabicPeriod"/>
            </a:pPr>
            <a:r>
              <a:rPr lang="en-US" altLang="zh-TW" sz="2000" i="1" dirty="0" smtClean="0">
                <a:solidFill>
                  <a:srgbClr val="FF0000"/>
                </a:solidFill>
              </a:rPr>
              <a:t>Quantization</a:t>
            </a:r>
            <a:r>
              <a:rPr lang="en-US" altLang="zh-TW" sz="2000" dirty="0" smtClean="0">
                <a:solidFill>
                  <a:srgbClr val="FF0000"/>
                </a:solidFill>
              </a:rPr>
              <a:t> </a:t>
            </a:r>
            <a:r>
              <a:rPr lang="en-US" altLang="zh-TW" sz="2000" i="1" dirty="0" smtClean="0">
                <a:solidFill>
                  <a:srgbClr val="FF0000"/>
                </a:solidFill>
              </a:rPr>
              <a:t>of uterine activity</a:t>
            </a:r>
            <a:r>
              <a:rPr lang="en-US" altLang="zh-TW" sz="2000" i="1" dirty="0" smtClean="0">
                <a:solidFill>
                  <a:schemeClr val="bg1">
                    <a:lumMod val="10000"/>
                  </a:schemeClr>
                </a:solidFill>
              </a:rPr>
              <a:t> </a:t>
            </a:r>
            <a:r>
              <a:rPr lang="en-US" altLang="zh-TW" sz="2000" dirty="0" smtClean="0">
                <a:solidFill>
                  <a:schemeClr val="bg1">
                    <a:lumMod val="10000"/>
                  </a:schemeClr>
                </a:solidFill>
              </a:rPr>
              <a:t>(the strength of contractions)</a:t>
            </a:r>
          </a:p>
          <a:p>
            <a:pPr marL="457200" indent="-457200">
              <a:buFont typeface="+mj-lt"/>
              <a:buAutoNum type="arabicPeriod"/>
            </a:pPr>
            <a:r>
              <a:rPr lang="en-US" altLang="zh-TW" sz="2000" i="1" dirty="0" smtClean="0">
                <a:solidFill>
                  <a:srgbClr val="FF0000"/>
                </a:solidFill>
              </a:rPr>
              <a:t>Contraction patterns </a:t>
            </a:r>
            <a:r>
              <a:rPr lang="en-US" altLang="zh-TW" sz="2000" dirty="0" smtClean="0">
                <a:solidFill>
                  <a:schemeClr val="bg1">
                    <a:lumMod val="10000"/>
                  </a:schemeClr>
                </a:solidFill>
              </a:rPr>
              <a:t>(e.g. how many contractions, how often they are occurring). </a:t>
            </a:r>
          </a:p>
        </p:txBody>
      </p:sp>
      <p:pic>
        <p:nvPicPr>
          <p:cNvPr id="1026" name="Picture 2" descr="http://utilis.net/fhm/fhm/media/toco.001.jpg"/>
          <p:cNvPicPr>
            <a:picLocks noChangeAspect="1" noChangeArrowheads="1"/>
          </p:cNvPicPr>
          <p:nvPr/>
        </p:nvPicPr>
        <p:blipFill>
          <a:blip r:embed="rId4"/>
          <a:srcRect/>
          <a:stretch>
            <a:fillRect/>
          </a:stretch>
        </p:blipFill>
        <p:spPr bwMode="auto">
          <a:xfrm>
            <a:off x="304799" y="2452255"/>
            <a:ext cx="4211781" cy="3158836"/>
          </a:xfrm>
          <a:prstGeom prst="rect">
            <a:avLst/>
          </a:prstGeom>
          <a:ln>
            <a:noFill/>
          </a:ln>
          <a:effectLst>
            <a:outerShdw blurRad="190500" algn="tl" rotWithShape="0">
              <a:srgbClr val="000000">
                <a:alpha val="70000"/>
              </a:srgbClr>
            </a:outerShdw>
          </a:effectLst>
        </p:spPr>
      </p:pic>
      <p:pic>
        <p:nvPicPr>
          <p:cNvPr id="10" name="Picture 6" descr="http://image.slidesharecdn.com/wiki-assessmentofuterinecontractions2011-120306130100-phpapp01/95/wikiassessment-of-uterine-contractions-2011-4-728.jpg?cb=1331060855"/>
          <p:cNvPicPr>
            <a:picLocks noChangeAspect="1" noChangeArrowheads="1"/>
          </p:cNvPicPr>
          <p:nvPr/>
        </p:nvPicPr>
        <p:blipFill>
          <a:blip r:embed="rId5"/>
          <a:srcRect/>
          <a:stretch>
            <a:fillRect/>
          </a:stretch>
        </p:blipFill>
        <p:spPr bwMode="auto">
          <a:xfrm>
            <a:off x="4610293" y="2452255"/>
            <a:ext cx="4215051" cy="3131127"/>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299096" y="5671250"/>
            <a:ext cx="7769139" cy="523220"/>
          </a:xfrm>
          <a:prstGeom prst="rect">
            <a:avLst/>
          </a:prstGeom>
          <a:noFill/>
        </p:spPr>
        <p:txBody>
          <a:bodyPr wrap="square" rtlCol="0">
            <a:spAutoFit/>
          </a:bodyPr>
          <a:lstStyle/>
          <a:p>
            <a:pPr>
              <a:buFontTx/>
              <a:buChar char="-"/>
            </a:pPr>
            <a:r>
              <a:rPr lang="en-US" altLang="zh-TW" sz="1400" dirty="0" smtClean="0">
                <a:solidFill>
                  <a:schemeClr val="bg1">
                    <a:lumMod val="10000"/>
                  </a:schemeClr>
                </a:solidFill>
              </a:rPr>
              <a:t> Figure Extracted from Sandy Warner RNC-OB, MSN</a:t>
            </a:r>
          </a:p>
          <a:p>
            <a:r>
              <a:rPr lang="en-US" altLang="zh-TW" sz="1400" dirty="0" smtClean="0">
                <a:solidFill>
                  <a:schemeClr val="bg1">
                    <a:lumMod val="10000"/>
                  </a:schemeClr>
                </a:solidFill>
              </a:rPr>
              <a:t>- Figure Extracted from Center for Experiential Learning, Uterine Contraction</a:t>
            </a:r>
            <a:endParaRPr lang="zh-TW" altLang="en-US" sz="1400" dirty="0">
              <a:solidFill>
                <a:schemeClr val="bg1">
                  <a:lumMod val="10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r>
              <a:rPr lang="en-US" altLang="zh-TW" dirty="0" smtClean="0">
                <a:solidFill>
                  <a:schemeClr val="bg1">
                    <a:lumMod val="10000"/>
                  </a:schemeClr>
                </a:solidFill>
              </a:rPr>
              <a:t>Electronic Assessment of Uterine Contractions </a:t>
            </a:r>
          </a:p>
        </p:txBody>
      </p:sp>
      <p:sp>
        <p:nvSpPr>
          <p:cNvPr id="16387" name="Rectangle 3"/>
          <p:cNvSpPr>
            <a:spLocks noGrp="1" noChangeArrowheads="1"/>
          </p:cNvSpPr>
          <p:nvPr>
            <p:ph type="body" idx="1"/>
          </p:nvPr>
        </p:nvSpPr>
        <p:spPr/>
        <p:txBody>
          <a:bodyPr/>
          <a:lstStyle/>
          <a:p>
            <a:pPr eaLnBrk="1" hangingPunct="1"/>
            <a:r>
              <a:rPr lang="en-US" altLang="zh-TW" dirty="0" smtClean="0">
                <a:solidFill>
                  <a:schemeClr val="bg1">
                    <a:lumMod val="10000"/>
                  </a:schemeClr>
                </a:solidFill>
              </a:rPr>
              <a:t>Electronic assessment monitoring of Contractions is done with:</a:t>
            </a:r>
          </a:p>
          <a:p>
            <a:pPr lvl="1" eaLnBrk="1" hangingPunct="1"/>
            <a:r>
              <a:rPr lang="en-US" altLang="zh-TW" u="sng" dirty="0" smtClean="0">
                <a:solidFill>
                  <a:schemeClr val="bg1">
                    <a:lumMod val="10000"/>
                  </a:schemeClr>
                </a:solidFill>
              </a:rPr>
              <a:t>Tocodynamometer</a:t>
            </a:r>
            <a:r>
              <a:rPr lang="en-US" altLang="zh-TW" dirty="0" smtClean="0">
                <a:solidFill>
                  <a:schemeClr val="bg1">
                    <a:lumMod val="10000"/>
                  </a:schemeClr>
                </a:solidFill>
              </a:rPr>
              <a:t> when placed on upper portion of uterus frequency and duration of contractions can be determined </a:t>
            </a:r>
          </a:p>
          <a:p>
            <a:pPr lvl="1" eaLnBrk="1" hangingPunct="1"/>
            <a:r>
              <a:rPr lang="en-US" altLang="zh-TW" u="sng" dirty="0" smtClean="0">
                <a:solidFill>
                  <a:schemeClr val="bg1">
                    <a:lumMod val="10000"/>
                  </a:schemeClr>
                </a:solidFill>
              </a:rPr>
              <a:t>Intrauterine pressure catheter (IUPC)</a:t>
            </a:r>
            <a:r>
              <a:rPr lang="en-US" altLang="zh-TW" dirty="0" smtClean="0">
                <a:solidFill>
                  <a:schemeClr val="bg1">
                    <a:lumMod val="10000"/>
                  </a:schemeClr>
                </a:solidFill>
              </a:rPr>
              <a:t> catheter placed in uterus measures pressures in the uterus before during and after contraction is over in mmHg. Palpation between contractions</a:t>
            </a:r>
            <a:r>
              <a:rPr lang="en-US" altLang="zh-TW" b="1" dirty="0" smtClean="0">
                <a:solidFill>
                  <a:schemeClr val="bg1">
                    <a:lumMod val="10000"/>
                  </a:schemeClr>
                </a:solidFill>
              </a:rPr>
              <a:t> </a:t>
            </a:r>
            <a:r>
              <a:rPr lang="en-US" altLang="zh-TW" dirty="0" smtClean="0">
                <a:solidFill>
                  <a:schemeClr val="bg1">
                    <a:lumMod val="10000"/>
                  </a:schemeClr>
                </a:solidFill>
              </a:rPr>
              <a:t>still necessary.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z="3800" dirty="0" smtClean="0">
                <a:solidFill>
                  <a:schemeClr val="bg1">
                    <a:lumMod val="10000"/>
                  </a:schemeClr>
                </a:solidFill>
              </a:rPr>
              <a:t>Timing Contractions: Frequency, Duration &amp; Intensity</a:t>
            </a:r>
          </a:p>
        </p:txBody>
      </p:sp>
      <p:sp>
        <p:nvSpPr>
          <p:cNvPr id="17411" name="Rectangle 3"/>
          <p:cNvSpPr>
            <a:spLocks noGrp="1" noChangeArrowheads="1"/>
          </p:cNvSpPr>
          <p:nvPr>
            <p:ph type="body" idx="1"/>
          </p:nvPr>
        </p:nvSpPr>
        <p:spPr>
          <a:xfrm>
            <a:off x="512618" y="1780309"/>
            <a:ext cx="8229600" cy="4530725"/>
          </a:xfrm>
        </p:spPr>
        <p:txBody>
          <a:bodyPr/>
          <a:lstStyle/>
          <a:p>
            <a:pPr eaLnBrk="1" hangingPunct="1"/>
            <a:r>
              <a:rPr lang="en-US" altLang="zh-TW" sz="2800" dirty="0" smtClean="0">
                <a:solidFill>
                  <a:schemeClr val="bg1">
                    <a:lumMod val="10000"/>
                  </a:schemeClr>
                </a:solidFill>
              </a:rPr>
              <a:t>To assess (time) </a:t>
            </a:r>
            <a:r>
              <a:rPr lang="en-US" altLang="zh-TW" sz="2800" b="1" dirty="0" smtClean="0">
                <a:solidFill>
                  <a:schemeClr val="bg1">
                    <a:lumMod val="10000"/>
                  </a:schemeClr>
                </a:solidFill>
              </a:rPr>
              <a:t>frequency</a:t>
            </a:r>
            <a:r>
              <a:rPr lang="en-US" altLang="zh-TW" sz="2800" dirty="0" smtClean="0">
                <a:solidFill>
                  <a:schemeClr val="bg1">
                    <a:lumMod val="10000"/>
                  </a:schemeClr>
                </a:solidFill>
              </a:rPr>
              <a:t> of UC  </a:t>
            </a:r>
          </a:p>
          <a:p>
            <a:pPr lvl="1" eaLnBrk="1" hangingPunct="1"/>
            <a:r>
              <a:rPr lang="en-US" altLang="zh-TW" dirty="0" smtClean="0">
                <a:solidFill>
                  <a:schemeClr val="bg1">
                    <a:lumMod val="10000"/>
                  </a:schemeClr>
                </a:solidFill>
              </a:rPr>
              <a:t>beginning of one contraction until beginning of next contraction</a:t>
            </a:r>
          </a:p>
          <a:p>
            <a:pPr eaLnBrk="1" hangingPunct="1"/>
            <a:r>
              <a:rPr lang="en-US" altLang="zh-TW" sz="2800" dirty="0" smtClean="0">
                <a:solidFill>
                  <a:schemeClr val="bg1">
                    <a:lumMod val="10000"/>
                  </a:schemeClr>
                </a:solidFill>
              </a:rPr>
              <a:t>To assess </a:t>
            </a:r>
            <a:r>
              <a:rPr lang="en-US" altLang="zh-TW" sz="2800" b="1" dirty="0" smtClean="0">
                <a:solidFill>
                  <a:schemeClr val="bg1">
                    <a:lumMod val="10000"/>
                  </a:schemeClr>
                </a:solidFill>
              </a:rPr>
              <a:t>duration</a:t>
            </a:r>
            <a:r>
              <a:rPr lang="en-US" altLang="zh-TW" sz="2800" dirty="0" smtClean="0">
                <a:solidFill>
                  <a:schemeClr val="bg1">
                    <a:lumMod val="10000"/>
                  </a:schemeClr>
                </a:solidFill>
              </a:rPr>
              <a:t>  </a:t>
            </a:r>
          </a:p>
          <a:p>
            <a:pPr lvl="1" eaLnBrk="1" hangingPunct="1"/>
            <a:r>
              <a:rPr lang="en-US" altLang="zh-TW" dirty="0" smtClean="0">
                <a:solidFill>
                  <a:schemeClr val="bg1">
                    <a:lumMod val="10000"/>
                  </a:schemeClr>
                </a:solidFill>
              </a:rPr>
              <a:t>from beginning of contraction until end of contraction</a:t>
            </a:r>
          </a:p>
          <a:p>
            <a:pPr eaLnBrk="1" hangingPunct="1"/>
            <a:r>
              <a:rPr lang="en-US" altLang="zh-TW" sz="2800" dirty="0" smtClean="0">
                <a:solidFill>
                  <a:schemeClr val="bg1">
                    <a:lumMod val="10000"/>
                  </a:schemeClr>
                </a:solidFill>
              </a:rPr>
              <a:t>To assess </a:t>
            </a:r>
            <a:r>
              <a:rPr lang="en-US" altLang="zh-TW" sz="2800" b="1" dirty="0" smtClean="0">
                <a:solidFill>
                  <a:schemeClr val="bg1">
                    <a:lumMod val="10000"/>
                  </a:schemeClr>
                </a:solidFill>
              </a:rPr>
              <a:t>intensity</a:t>
            </a:r>
          </a:p>
          <a:p>
            <a:pPr lvl="1" eaLnBrk="1" hangingPunct="1"/>
            <a:r>
              <a:rPr lang="en-US" altLang="zh-TW" dirty="0" smtClean="0">
                <a:solidFill>
                  <a:schemeClr val="bg1">
                    <a:lumMod val="10000"/>
                  </a:schemeClr>
                </a:solidFill>
              </a:rPr>
              <a:t> palpate </a:t>
            </a:r>
            <a:r>
              <a:rPr lang="en-US" altLang="zh-TW" dirty="0" err="1" smtClean="0">
                <a:solidFill>
                  <a:schemeClr val="bg1">
                    <a:lumMod val="10000"/>
                  </a:schemeClr>
                </a:solidFill>
              </a:rPr>
              <a:t>fundus</a:t>
            </a:r>
            <a:r>
              <a:rPr lang="en-US" altLang="zh-TW" dirty="0" smtClean="0">
                <a:solidFill>
                  <a:schemeClr val="bg1">
                    <a:lumMod val="10000"/>
                  </a:schemeClr>
                </a:solidFill>
              </a:rPr>
              <a:t> of uterus to determine firmness of contraction</a:t>
            </a:r>
          </a:p>
          <a:p>
            <a:pPr eaLnBrk="1" hangingPunct="1"/>
            <a:endParaRPr lang="en-US" altLang="zh-TW" dirty="0" smtClean="0">
              <a:solidFill>
                <a:schemeClr val="bg1">
                  <a:lumMod val="1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S101875489">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Kontortema">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D294EC-8BB3-4C9E-A77D-435A889AE8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TS101875489</Template>
  <TotalTime>1451</TotalTime>
  <Words>1388</Words>
  <Application>Microsoft Office PowerPoint</Application>
  <PresentationFormat>如螢幕大小 (4:3)</PresentationFormat>
  <Paragraphs>229</Paragraphs>
  <Slides>36</Slides>
  <Notes>7</Notes>
  <HiddenSlides>0</HiddenSlides>
  <MMClips>0</MMClips>
  <ScaleCrop>false</ScaleCrop>
  <HeadingPairs>
    <vt:vector size="6" baseType="variant">
      <vt:variant>
        <vt:lpstr>佈景主題</vt:lpstr>
      </vt:variant>
      <vt:variant>
        <vt:i4>2</vt:i4>
      </vt:variant>
      <vt:variant>
        <vt:lpstr>內嵌 OLE 伺服程式</vt:lpstr>
      </vt:variant>
      <vt:variant>
        <vt:i4>1</vt:i4>
      </vt:variant>
      <vt:variant>
        <vt:lpstr>投影片標題</vt:lpstr>
      </vt:variant>
      <vt:variant>
        <vt:i4>36</vt:i4>
      </vt:variant>
    </vt:vector>
  </HeadingPairs>
  <TitlesOfParts>
    <vt:vector size="39" baseType="lpstr">
      <vt:lpstr>TS101875489</vt:lpstr>
      <vt:lpstr>1_Kontortema</vt:lpstr>
      <vt:lpstr>Presentation</vt:lpstr>
      <vt:lpstr>PowerPoint 簡報</vt:lpstr>
      <vt:lpstr>Group Memebers &amp; Project Positioning  </vt:lpstr>
      <vt:lpstr>PowerPoint 簡報</vt:lpstr>
      <vt:lpstr>Project Definition</vt:lpstr>
      <vt:lpstr>PowerPoint 簡報</vt:lpstr>
      <vt:lpstr>Theory of Unterine Activity  </vt:lpstr>
      <vt:lpstr>PowerPoint 簡報</vt:lpstr>
      <vt:lpstr>Electronic Assessment of Uterine Contractions </vt:lpstr>
      <vt:lpstr>Timing Contractions: Frequency, Duration &amp; Intensity</vt:lpstr>
      <vt:lpstr>Timing Contractions: Uterine Resting Tone</vt:lpstr>
      <vt:lpstr>Assessment – Uterine Contractions by Palpation</vt:lpstr>
      <vt:lpstr>Intrauterine Pressure Catheter</vt:lpstr>
      <vt:lpstr>Terminology for Describing Uterine Activity</vt:lpstr>
      <vt:lpstr>Normal, Hypotonic &amp; Hypertonic Contractions</vt:lpstr>
      <vt:lpstr>Uterine Hypertonus</vt:lpstr>
      <vt:lpstr>Multiphasic Contractions – (coupling or tripling)    - may be caused by over saturation of uterine oxytocin       receptor sites</vt:lpstr>
      <vt:lpstr>Tachysystole </vt:lpstr>
      <vt:lpstr>Tachysystole</vt:lpstr>
      <vt:lpstr>PowerPoint 簡報</vt:lpstr>
      <vt:lpstr>PowerPoint 簡報</vt:lpstr>
      <vt:lpstr>Introduction to Tocodynamometer    </vt:lpstr>
      <vt:lpstr>PowerPoint 簡報</vt:lpstr>
      <vt:lpstr>United States Patent </vt:lpstr>
      <vt:lpstr>Commercial Available Product #1</vt:lpstr>
      <vt:lpstr>Commercial Available Product #2</vt:lpstr>
      <vt:lpstr>Our Approach for Smart-Phone Based Toco   </vt:lpstr>
      <vt:lpstr>PowerPoint 簡報</vt:lpstr>
      <vt:lpstr>PowerPoint 簡報</vt:lpstr>
      <vt:lpstr>PowerPoint 簡報</vt:lpstr>
      <vt:lpstr>PowerPoint 簡報</vt:lpstr>
      <vt:lpstr>Difficulty &amp; Solutions</vt:lpstr>
      <vt:lpstr>PowerPoint 簡報</vt:lpstr>
      <vt:lpstr>PowerPoint 簡報</vt:lpstr>
      <vt:lpstr>PowerPoint 簡報</vt:lpstr>
      <vt:lpstr>Source of Reference </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QH</dc:creator>
  <cp:lastModifiedBy>user</cp:lastModifiedBy>
  <cp:revision>251</cp:revision>
  <dcterms:created xsi:type="dcterms:W3CDTF">2014-03-16T14:44:17Z</dcterms:created>
  <dcterms:modified xsi:type="dcterms:W3CDTF">2015-01-31T08:45:50Z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TC018754899991</vt:lpwstr>
  </property>
</Properties>
</file>